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7" r:id="rId2"/>
    <p:sldId id="373" r:id="rId3"/>
    <p:sldId id="261" r:id="rId4"/>
    <p:sldId id="371" r:id="rId5"/>
    <p:sldId id="266" r:id="rId6"/>
    <p:sldId id="267" r:id="rId7"/>
    <p:sldId id="374" r:id="rId8"/>
    <p:sldId id="264" r:id="rId9"/>
    <p:sldId id="260" r:id="rId10"/>
    <p:sldId id="269" r:id="rId11"/>
    <p:sldId id="375" r:id="rId12"/>
    <p:sldId id="418" r:id="rId13"/>
    <p:sldId id="406" r:id="rId14"/>
    <p:sldId id="272" r:id="rId15"/>
    <p:sldId id="436" r:id="rId16"/>
    <p:sldId id="404" r:id="rId17"/>
    <p:sldId id="273" r:id="rId18"/>
    <p:sldId id="313" r:id="rId19"/>
    <p:sldId id="438" r:id="rId20"/>
    <p:sldId id="440" r:id="rId21"/>
    <p:sldId id="439" r:id="rId22"/>
    <p:sldId id="321" r:id="rId23"/>
    <p:sldId id="281" r:id="rId24"/>
    <p:sldId id="421" r:id="rId25"/>
    <p:sldId id="325" r:id="rId26"/>
    <p:sldId id="323" r:id="rId27"/>
    <p:sldId id="413" r:id="rId28"/>
    <p:sldId id="422" r:id="rId29"/>
    <p:sldId id="441" r:id="rId30"/>
    <p:sldId id="278" r:id="rId31"/>
    <p:sldId id="276" r:id="rId32"/>
    <p:sldId id="410" r:id="rId33"/>
    <p:sldId id="277" r:id="rId34"/>
    <p:sldId id="317" r:id="rId35"/>
    <p:sldId id="442" r:id="rId36"/>
    <p:sldId id="419" r:id="rId37"/>
    <p:sldId id="444" r:id="rId38"/>
    <p:sldId id="383" r:id="rId39"/>
    <p:sldId id="318" r:id="rId40"/>
    <p:sldId id="446" r:id="rId41"/>
    <p:sldId id="428" r:id="rId42"/>
    <p:sldId id="434" r:id="rId43"/>
    <p:sldId id="286" r:id="rId44"/>
    <p:sldId id="288" r:id="rId45"/>
    <p:sldId id="289" r:id="rId46"/>
    <p:sldId id="290" r:id="rId47"/>
    <p:sldId id="430" r:id="rId48"/>
    <p:sldId id="448" r:id="rId49"/>
    <p:sldId id="423" r:id="rId50"/>
    <p:sldId id="292" r:id="rId51"/>
    <p:sldId id="291" r:id="rId52"/>
    <p:sldId id="424" r:id="rId53"/>
    <p:sldId id="449" r:id="rId54"/>
    <p:sldId id="294" r:id="rId55"/>
    <p:sldId id="384" r:id="rId56"/>
    <p:sldId id="426" r:id="rId57"/>
    <p:sldId id="451" r:id="rId58"/>
    <p:sldId id="450" r:id="rId5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40" userDrawn="1">
          <p15:clr>
            <a:srgbClr val="A4A3A4"/>
          </p15:clr>
        </p15:guide>
        <p15:guide id="2" pos="287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3" autoAdjust="0"/>
    <p:restoredTop sz="87453" autoAdjust="0"/>
  </p:normalViewPr>
  <p:slideViewPr>
    <p:cSldViewPr snapToGrid="0" showGuides="1">
      <p:cViewPr varScale="1">
        <p:scale>
          <a:sx n="70" d="100"/>
          <a:sy n="70" d="100"/>
        </p:scale>
        <p:origin x="78" y="570"/>
      </p:cViewPr>
      <p:guideLst>
        <p:guide orient="horz" pos="1440"/>
        <p:guide pos="287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E8E6B0-2E80-4B9E-B6FB-A60228E1260C}" type="datetimeFigureOut">
              <a:rPr lang="en-US" smtClean="0"/>
              <a:pPr/>
              <a:t>1/10/2019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3DF83B-58FB-467C-B46C-B62252864C4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557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DF83B-58FB-467C-B46C-B62252864C48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0763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DF83B-58FB-467C-B46C-B62252864C48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9514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DF83B-58FB-467C-B46C-B62252864C4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3DF83B-58FB-467C-B46C-B62252864C48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94686F-B319-41CA-AE47-95690A2F12F9}" type="slidenum">
              <a:rPr lang="en-US"/>
              <a:pPr/>
              <a:t>38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8365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EF0A83-2F9C-447C-AFCC-F240AC5ACAE7}" type="slidenum">
              <a:rPr lang="en-US"/>
              <a:pPr/>
              <a:t>55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2950" cy="3416300"/>
          </a:xfrm>
          <a:ln/>
        </p:spPr>
      </p:sp>
      <p:sp>
        <p:nvSpPr>
          <p:cNvPr id="320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BE31C-9D77-4493-8345-F0CA708E3606}" type="datetime1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F25C9E-C743-41D0-82F5-F6FF8538093D}" type="datetime1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E2B7A2-F8FE-439F-950A-A2AF6558B397}" type="datetime1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263" y="228600"/>
            <a:ext cx="8015287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86200" cy="4419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BC37D9D-AE0D-4EA5-9A04-CF9763417224}" type="datetime1">
              <a:rPr lang="en-US" smtClean="0">
                <a:solidFill>
                  <a:srgbClr val="000000"/>
                </a:solidFill>
              </a:rPr>
              <a:pPr/>
              <a:t>1/10/2019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4DC9D43-051A-47A6-A8F9-F7136943B27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1600200"/>
            <a:ext cx="77724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2688" y="3941763"/>
            <a:ext cx="7772400" cy="2190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A6DF77CC-63FF-47AD-95F8-57C064A98EB6}" type="datetime1">
              <a:rPr lang="en-US" altLang="en-US" smtClean="0">
                <a:solidFill>
                  <a:srgbClr val="000000"/>
                </a:solidFill>
              </a:rPr>
              <a:pPr/>
              <a:t>1/10/2019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EE8E633-E412-471E-B755-BECBDB00E988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xa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069583" y="0"/>
            <a:ext cx="3485873" cy="583406"/>
          </a:xfrm>
          <a:prstGeom prst="rect">
            <a:avLst/>
          </a:prstGeom>
          <a:gradFill flip="none" rotWithShape="1">
            <a:gsLst>
              <a:gs pos="0">
                <a:srgbClr val="109769">
                  <a:alpha val="50000"/>
                </a:srgbClr>
              </a:gs>
              <a:gs pos="50000">
                <a:srgbClr val="109769">
                  <a:alpha val="25000"/>
                </a:srgbClr>
              </a:gs>
              <a:gs pos="100000">
                <a:srgbClr val="109769">
                  <a:alpha val="0"/>
                </a:srgbClr>
              </a:gs>
            </a:gsLst>
            <a:lin ang="0" scaled="1"/>
            <a:tileRect/>
          </a:gradFill>
        </p:spPr>
        <p:txBody>
          <a:bodyPr anchor="ctr" anchorCtr="0"/>
          <a:lstStyle>
            <a:lvl1pPr marL="0" indent="0">
              <a:buNone/>
              <a:defRPr sz="3200" b="1" baseline="0">
                <a:solidFill>
                  <a:srgbClr val="FFFFCC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168442" y="680936"/>
            <a:ext cx="8807283" cy="560313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aseline="0">
                <a:latin typeface="Arial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944A6-B56A-49D2-9710-FF60FF652D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D169681C-11F0-4008-B452-FF9B48BC6A8A}" type="datetime1">
              <a:rPr lang="en-US" smtClean="0"/>
              <a:pPr/>
              <a:t>1/10/2019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838EC1B-2BB6-46B0-ADD6-31EF86F6F7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5C608-4AF2-414B-B211-9B9FB0DFE5E3}" type="datetime1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DEAE8-E398-4FC1-ACCD-EF04A3E67A79}" type="datetime1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960C10-1239-4406-8E06-3AA693BA66DF}" type="datetime1">
              <a:rPr lang="en-US" smtClean="0"/>
              <a:pPr/>
              <a:t>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7BAE0-DE08-40B3-A787-71029CCD2AF9}" type="datetime1">
              <a:rPr lang="en-US" smtClean="0"/>
              <a:pPr/>
              <a:t>1/10/2019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0C590-F359-4B2A-94D2-3F78800504F9}" type="datetime1">
              <a:rPr lang="en-US" smtClean="0"/>
              <a:pPr/>
              <a:t>1/10/2019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2A215-F1EC-4D50-9097-2A04D28CE06F}" type="datetime1">
              <a:rPr lang="en-US" smtClean="0"/>
              <a:pPr/>
              <a:t>1/10/2019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88B3C-176E-4537-8FEE-B48A7498AEA4}" type="datetime1">
              <a:rPr lang="en-US" smtClean="0"/>
              <a:pPr/>
              <a:t>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D5615-96D4-4BFF-B5C5-829DBB9C8AB1}" type="datetime1">
              <a:rPr lang="en-US" smtClean="0"/>
              <a:pPr/>
              <a:t>1/10/2019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15BB68-6C95-4EE9-9D73-2A284943D262}" type="datetime1">
              <a:rPr lang="en-US" smtClean="0"/>
              <a:pPr/>
              <a:t>1/10/2019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8765F-FA3F-4072-970A-848A93C7837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5" r:id="rId1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3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gif"/><Relationship Id="rId7" Type="http://schemas.openxmlformats.org/officeDocument/2006/relationships/image" Target="../media/image7.png"/><Relationship Id="rId12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11" Type="http://schemas.openxmlformats.org/officeDocument/2006/relationships/image" Target="../media/image11.jpeg"/><Relationship Id="rId5" Type="http://schemas.openxmlformats.org/officeDocument/2006/relationships/image" Target="../media/image5.gif"/><Relationship Id="rId10" Type="http://schemas.openxmlformats.org/officeDocument/2006/relationships/image" Target="../media/image10.jpeg"/><Relationship Id="rId4" Type="http://schemas.openxmlformats.org/officeDocument/2006/relationships/image" Target="../media/image4.gif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notesSlide" Target="../notesSlides/notesSlide1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9.png"/><Relationship Id="rId7" Type="http://schemas.openxmlformats.org/officeDocument/2006/relationships/image" Target="../media/image2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gif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gif"/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www.youtube.com/watch?v=BZvsrOciU_Q" TargetMode="External"/><Relationship Id="rId4" Type="http://schemas.openxmlformats.org/officeDocument/2006/relationships/hyperlink" Target="http://www.thetenthwatch.com/" TargetMode="Externa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68EA6-39B7-484D-8D00-13D11A34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190500"/>
            <a:ext cx="7096125" cy="647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4BC326-7018-4328-90F1-C03E4D6A0FFA}"/>
              </a:ext>
            </a:extLst>
          </p:cNvPr>
          <p:cNvSpPr/>
          <p:nvPr/>
        </p:nvSpPr>
        <p:spPr>
          <a:xfrm>
            <a:off x="1166909" y="5252803"/>
            <a:ext cx="1759171" cy="26377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3183-8CCD-4919-9563-73A270F16CF0}" type="slidenum">
              <a:rPr lang="en-US"/>
              <a:pPr/>
              <a:t>10</a:t>
            </a:fld>
            <a:endParaRPr lang="en-US"/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2" y="0"/>
            <a:ext cx="7724775" cy="1143000"/>
          </a:xfrm>
          <a:noFill/>
          <a:ln/>
        </p:spPr>
        <p:txBody>
          <a:bodyPr lIns="90488" tIns="44450" rIns="90488" bIns="44450">
            <a:noAutofit/>
          </a:bodyPr>
          <a:lstStyle/>
          <a:p>
            <a:r>
              <a:rPr lang="en-US" altLang="en-US" sz="3600" u="sng" dirty="0" err="1"/>
              <a:t>Intramolecular</a:t>
            </a:r>
            <a:r>
              <a:rPr lang="en-US" altLang="en-US" sz="3600" u="sng" dirty="0"/>
              <a:t> vs. Intermolecular Forces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60419" y="944872"/>
            <a:ext cx="6781800" cy="3966762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dirty="0" err="1"/>
              <a:t>Intramolecular</a:t>
            </a:r>
            <a:r>
              <a:rPr lang="en-US" altLang="en-US" dirty="0"/>
              <a:t> forces:</a:t>
            </a:r>
          </a:p>
          <a:p>
            <a:pPr lvl="1"/>
            <a:r>
              <a:rPr lang="en-US" altLang="en-US" dirty="0"/>
              <a:t>Ionic bonds (400-4000 kJ/mol)</a:t>
            </a:r>
          </a:p>
          <a:p>
            <a:pPr lvl="1"/>
            <a:r>
              <a:rPr lang="en-US" altLang="en-US" dirty="0"/>
              <a:t>Covalent bonds (150-1100 kJ/mol)</a:t>
            </a:r>
          </a:p>
          <a:p>
            <a:pPr lvl="1"/>
            <a:r>
              <a:rPr lang="en-US" altLang="en-US" dirty="0"/>
              <a:t>Metallic bonds (75-1000 kJ/mol)</a:t>
            </a:r>
          </a:p>
          <a:p>
            <a:pPr>
              <a:spcBef>
                <a:spcPts val="1200"/>
              </a:spcBef>
            </a:pPr>
            <a:r>
              <a:rPr lang="en-US" altLang="en-US" dirty="0"/>
              <a:t>Intermolecular forces:</a:t>
            </a:r>
          </a:p>
          <a:p>
            <a:pPr lvl="1">
              <a:spcBef>
                <a:spcPts val="1200"/>
              </a:spcBef>
            </a:pPr>
            <a:r>
              <a:rPr lang="en-US" altLang="en-US" dirty="0"/>
              <a:t>0.05-100 kJ/mol</a:t>
            </a:r>
          </a:p>
          <a:p>
            <a:pPr lvl="1">
              <a:spcBef>
                <a:spcPts val="1200"/>
              </a:spcBef>
            </a:pPr>
            <a:r>
              <a:rPr lang="en-US" altLang="en-US" dirty="0"/>
              <a:t>much weaker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727167" y="4965787"/>
            <a:ext cx="765919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>
              <a:spcBef>
                <a:spcPct val="50000"/>
              </a:spcBef>
            </a:pPr>
            <a:r>
              <a:rPr lang="en-US" sz="2400" u="sng" dirty="0"/>
              <a:t>Example</a:t>
            </a:r>
            <a:endParaRPr lang="en-US" sz="2400" dirty="0"/>
          </a:p>
          <a:p>
            <a:pPr marL="457200" indent="-457200">
              <a:spcBef>
                <a:spcPct val="50000"/>
              </a:spcBef>
              <a:buFontTx/>
              <a:buChar char="•"/>
            </a:pPr>
            <a:r>
              <a:rPr lang="en-US" sz="2400" dirty="0"/>
              <a:t>930 kJ to break all O-H bonds in 1 mole of water (</a:t>
            </a:r>
            <a:r>
              <a:rPr lang="en-US" sz="2400" b="1" dirty="0"/>
              <a:t>intra</a:t>
            </a:r>
            <a:r>
              <a:rPr lang="en-US" sz="2400" dirty="0"/>
              <a:t>)</a:t>
            </a:r>
          </a:p>
          <a:p>
            <a:pPr marL="457200" indent="-457200" algn="l">
              <a:spcBef>
                <a:spcPct val="50000"/>
              </a:spcBef>
              <a:buFontTx/>
              <a:buChar char="•"/>
            </a:pPr>
            <a:r>
              <a:rPr lang="en-US" sz="2400" dirty="0"/>
              <a:t>41 kJ to vaporize 1 mole of water (</a:t>
            </a:r>
            <a:r>
              <a:rPr lang="en-US" sz="2400" b="1" dirty="0"/>
              <a:t>inter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696912" y="0"/>
            <a:ext cx="7724775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Liquids and Solid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134981" y="1112522"/>
            <a:ext cx="8839200" cy="3400333"/>
          </a:xfrm>
          <a:prstGeom prst="rect">
            <a:avLst/>
          </a:prstGeom>
        </p:spPr>
        <p:txBody>
          <a:bodyPr/>
          <a:lstStyle/>
          <a:p>
            <a:pPr marL="277813" marR="0" lvl="0" indent="-277813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+mn-cs"/>
              </a:rPr>
              <a:t>Why do some solids dissolve in water but others do not?</a:t>
            </a:r>
          </a:p>
          <a:p>
            <a:pPr marL="277813" marR="0" lvl="0" indent="-277813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77813" marR="0" lvl="0" indent="-277813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+mn-cs"/>
              </a:rPr>
              <a:t>Why are some substances gases at room temperature, but others are liquid or solid?</a:t>
            </a:r>
          </a:p>
          <a:p>
            <a:pPr marL="277813" marR="0" lvl="0" indent="-277813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77813" marR="0" lvl="0" indent="-277813" algn="l" defTabSz="914400" rtl="0" eaLnBrk="1" fontAlgn="auto" latinLnBrk="0" hangingPunct="1">
              <a:lnSpc>
                <a:spcPct val="9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ea typeface="+mn-ea"/>
                <a:cs typeface="+mn-cs"/>
              </a:rPr>
              <a:t>What gives metals the ability to conduct electricity, what makes non-metals brittle? </a:t>
            </a: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-12700" y="4347751"/>
            <a:ext cx="914400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5400" dirty="0">
                <a:solidFill>
                  <a:srgbClr val="800000"/>
                </a:solidFill>
              </a:rPr>
              <a:t>Intermolecular forces!</a:t>
            </a:r>
            <a:r>
              <a:rPr lang="en-US" sz="5400" b="1" dirty="0">
                <a:solidFill>
                  <a:srgbClr val="FF6600"/>
                </a:solidFill>
              </a:rPr>
              <a:t>  </a:t>
            </a:r>
            <a:endParaRPr lang="en-US" sz="5400" b="1" dirty="0">
              <a:solidFill>
                <a:srgbClr val="99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E633-E412-471E-B755-BECBDB00E988}" type="slidenum">
              <a:rPr lang="en-US" altLang="en-US" smtClean="0">
                <a:solidFill>
                  <a:srgbClr val="000000"/>
                </a:solidFill>
              </a:rPr>
              <a:pPr/>
              <a:t>11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322" y="2640346"/>
            <a:ext cx="8229600" cy="4800599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sz="2800" dirty="0"/>
              <a:t>ion-dipole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sz="2800" dirty="0"/>
              <a:t>dipole-dipole</a:t>
            </a:r>
          </a:p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sz="2800" dirty="0"/>
              <a:t>hydrogen bonding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sz="2800" dirty="0"/>
              <a:t>Induced/instantaneous dipole: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2400" dirty="0"/>
              <a:t>	ion-induced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2400" dirty="0"/>
              <a:t>	dipole-induced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2400" dirty="0"/>
              <a:t>	instantaneous dipole-induced dipole (dispersion forces)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Flavors of Intermolecular Forces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341" y="1175179"/>
            <a:ext cx="744667" cy="72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5370" y="1134917"/>
            <a:ext cx="837940" cy="78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0818D91-1DA7-42E5-9368-F462CA60E025}"/>
              </a:ext>
            </a:extLst>
          </p:cNvPr>
          <p:cNvGrpSpPr/>
          <p:nvPr/>
        </p:nvGrpSpPr>
        <p:grpSpPr>
          <a:xfrm>
            <a:off x="3699571" y="1068608"/>
            <a:ext cx="1792878" cy="809509"/>
            <a:chOff x="3668748" y="2476900"/>
            <a:chExt cx="1792878" cy="80950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39250" y="1065960"/>
            <a:ext cx="815495" cy="81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82A612-308E-41EB-869A-C63AC509D34D}"/>
              </a:ext>
            </a:extLst>
          </p:cNvPr>
          <p:cNvSpPr txBox="1"/>
          <p:nvPr/>
        </p:nvSpPr>
        <p:spPr>
          <a:xfrm>
            <a:off x="1089062" y="1982913"/>
            <a:ext cx="101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A97E1-CC91-4EA1-B599-785A6155F75B}"/>
              </a:ext>
            </a:extLst>
          </p:cNvPr>
          <p:cNvSpPr txBox="1"/>
          <p:nvPr/>
        </p:nvSpPr>
        <p:spPr>
          <a:xfrm>
            <a:off x="3728068" y="1945695"/>
            <a:ext cx="1676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Polar Molecules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D5C54DE-0D8B-42E3-A7BC-7BB946E2AAD1}"/>
              </a:ext>
            </a:extLst>
          </p:cNvPr>
          <p:cNvSpPr txBox="1"/>
          <p:nvPr/>
        </p:nvSpPr>
        <p:spPr>
          <a:xfrm>
            <a:off x="6072027" y="1962365"/>
            <a:ext cx="287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Nonpolar Molecules/Atoms</a:t>
            </a:r>
          </a:p>
        </p:txBody>
      </p:sp>
    </p:spTree>
    <p:extLst>
      <p:ext uri="{BB962C8B-B14F-4D97-AF65-F5344CB8AC3E}">
        <p14:creationId xmlns:p14="http://schemas.microsoft.com/office/powerpoint/2010/main" val="437591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0325" y="2094275"/>
            <a:ext cx="1128304" cy="703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3183-8CCD-4919-9563-73A270F16CF0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2339" y="0"/>
            <a:ext cx="7724775" cy="1143000"/>
          </a:xfrm>
          <a:noFill/>
          <a:ln/>
        </p:spPr>
        <p:txBody>
          <a:bodyPr lIns="90488" tIns="44450" rIns="90488" bIns="44450"/>
          <a:lstStyle/>
          <a:p>
            <a:r>
              <a:rPr lang="en-US" altLang="en-US" u="sng" dirty="0"/>
              <a:t>Ion-Dipole Forces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50423" y="1071152"/>
            <a:ext cx="1162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66607" y="1066798"/>
            <a:ext cx="54341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Dipole (polar)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7187" y="1844048"/>
            <a:ext cx="429716" cy="33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8453" y="1914715"/>
            <a:ext cx="398145" cy="27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28330" y="1907177"/>
            <a:ext cx="744667" cy="72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4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2125" y="1896563"/>
            <a:ext cx="837940" cy="78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11_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8" cstate="print"/>
          <a:srcRect b="11565"/>
          <a:stretch>
            <a:fillRect/>
          </a:stretch>
        </p:blipFill>
        <p:spPr>
          <a:xfrm>
            <a:off x="2135195" y="3951151"/>
            <a:ext cx="4827306" cy="2724940"/>
          </a:xfrm>
        </p:spPr>
      </p:pic>
      <p:sp>
        <p:nvSpPr>
          <p:cNvPr id="21" name="Rectangle 20"/>
          <p:cNvSpPr/>
          <p:nvPr/>
        </p:nvSpPr>
        <p:spPr>
          <a:xfrm>
            <a:off x="862134" y="2936015"/>
            <a:ext cx="7380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800" dirty="0"/>
              <a:t>The ion is attracted to the opposite charge on the polar molecule.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3183-8CCD-4919-9563-73A270F16CF0}" type="slidenum">
              <a:rPr lang="en-US">
                <a:solidFill>
                  <a:srgbClr val="000000"/>
                </a:solidFill>
              </a:rPr>
              <a:pPr/>
              <a:t>14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2339" y="0"/>
            <a:ext cx="7724775" cy="1143000"/>
          </a:xfrm>
          <a:noFill/>
          <a:ln/>
        </p:spPr>
        <p:txBody>
          <a:bodyPr lIns="90488" tIns="44450" rIns="90488" bIns="44450"/>
          <a:lstStyle/>
          <a:p>
            <a:r>
              <a:rPr lang="en-US" altLang="en-US" u="sng" dirty="0"/>
              <a:t>Ion-Dipole Forces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0519" y="4219375"/>
            <a:ext cx="8542962" cy="2179326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2400" dirty="0"/>
              <a:t>Why ionic compounds (NaCl, DNA, etc.) dissolves in water.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Typical energy range: 40-600 kJ/mol.</a:t>
            </a:r>
          </a:p>
          <a:p>
            <a:pPr>
              <a:spcBef>
                <a:spcPts val="1200"/>
              </a:spcBef>
            </a:pPr>
            <a:r>
              <a:rPr lang="en-US" altLang="en-US" sz="2400" dirty="0"/>
              <a:t>Dependent on: ion size/charge and dipole strength</a:t>
            </a:r>
          </a:p>
        </p:txBody>
      </p:sp>
      <p:pic>
        <p:nvPicPr>
          <p:cNvPr id="9" name="Picture 8" descr="ion-dipo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8061" y="1210129"/>
            <a:ext cx="2880361" cy="2880361"/>
          </a:xfrm>
          <a:prstGeom prst="rect">
            <a:avLst/>
          </a:prstGeom>
        </p:spPr>
      </p:pic>
      <p:pic>
        <p:nvPicPr>
          <p:cNvPr id="10" name="Picture 102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9714" y="1082037"/>
            <a:ext cx="3514678" cy="151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3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56423" y="2577782"/>
            <a:ext cx="3259184" cy="1411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322" y="2640346"/>
            <a:ext cx="8229600" cy="4800599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sz="2800" dirty="0"/>
              <a:t>ion-dipole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sz="2800" dirty="0"/>
              <a:t>dipole-dipole</a:t>
            </a:r>
          </a:p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sz="2800" dirty="0"/>
              <a:t>hydrogen bonding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sz="2800" dirty="0"/>
              <a:t>Induced/instantaneous dipole: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2400" dirty="0"/>
              <a:t>	ion-induced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2400" dirty="0"/>
              <a:t>	dipole-induced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2400" dirty="0"/>
              <a:t>	instantaneous dipole-induced dipole (dispersion forces) 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Flavors of Intermolecular Forces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341" y="1175179"/>
            <a:ext cx="744667" cy="72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5370" y="1134917"/>
            <a:ext cx="837940" cy="78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0818D91-1DA7-42E5-9368-F462CA60E025}"/>
              </a:ext>
            </a:extLst>
          </p:cNvPr>
          <p:cNvGrpSpPr/>
          <p:nvPr/>
        </p:nvGrpSpPr>
        <p:grpSpPr>
          <a:xfrm>
            <a:off x="3699571" y="1068608"/>
            <a:ext cx="1792878" cy="809509"/>
            <a:chOff x="3668748" y="2476900"/>
            <a:chExt cx="1792878" cy="80950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39250" y="1065960"/>
            <a:ext cx="815495" cy="81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82A612-308E-41EB-869A-C63AC509D34D}"/>
              </a:ext>
            </a:extLst>
          </p:cNvPr>
          <p:cNvSpPr txBox="1"/>
          <p:nvPr/>
        </p:nvSpPr>
        <p:spPr>
          <a:xfrm>
            <a:off x="1089062" y="1982913"/>
            <a:ext cx="101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A97E1-CC91-4EA1-B599-785A6155F75B}"/>
              </a:ext>
            </a:extLst>
          </p:cNvPr>
          <p:cNvSpPr txBox="1"/>
          <p:nvPr/>
        </p:nvSpPr>
        <p:spPr>
          <a:xfrm>
            <a:off x="3728068" y="1945695"/>
            <a:ext cx="1676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Polar Molecules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5271B6D-F74F-4C0F-837A-8A3217045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9747" y="2685404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0B6C15-62CD-432F-8BC4-6BDA9121A786}"/>
              </a:ext>
            </a:extLst>
          </p:cNvPr>
          <p:cNvSpPr txBox="1"/>
          <p:nvPr/>
        </p:nvSpPr>
        <p:spPr>
          <a:xfrm>
            <a:off x="6072027" y="1962365"/>
            <a:ext cx="287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Nonpolar Molecules/Atoms</a:t>
            </a:r>
          </a:p>
        </p:txBody>
      </p:sp>
    </p:spTree>
    <p:extLst>
      <p:ext uri="{BB962C8B-B14F-4D97-AF65-F5344CB8AC3E}">
        <p14:creationId xmlns:p14="http://schemas.microsoft.com/office/powerpoint/2010/main" val="1071774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2" y="0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Dipole-Dipole Forces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979918" y="2155233"/>
            <a:ext cx="19724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C00FF"/>
                </a:solidFill>
              </a:rPr>
              <a:t>Bond Dipole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70911" y="2608080"/>
            <a:ext cx="2373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00B0F0"/>
                </a:solidFill>
              </a:rPr>
              <a:t>Molecular Dipole</a:t>
            </a:r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457" y="2346007"/>
            <a:ext cx="1495425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35286" y="1616664"/>
            <a:ext cx="2057400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45146" y="2050868"/>
            <a:ext cx="2057400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9450" y="2999610"/>
            <a:ext cx="429716" cy="33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70947" y="3150189"/>
            <a:ext cx="429716" cy="33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32307" y="3289526"/>
            <a:ext cx="429716" cy="33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56533" y="2280330"/>
            <a:ext cx="398145" cy="27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81276" y="1783942"/>
            <a:ext cx="398145" cy="27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93550" y="1897154"/>
            <a:ext cx="398145" cy="27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3"/>
          <p:cNvSpPr/>
          <p:nvPr/>
        </p:nvSpPr>
        <p:spPr>
          <a:xfrm>
            <a:off x="431065" y="3824990"/>
            <a:ext cx="8334106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Molecules that have permanent dipoles are attracted to each other via </a:t>
            </a:r>
            <a:r>
              <a:rPr lang="en-US" sz="2800" dirty="0">
                <a:solidFill>
                  <a:srgbClr val="FF0000"/>
                </a:solidFill>
              </a:rPr>
              <a:t>dipole-dipole interactions</a:t>
            </a:r>
            <a:r>
              <a:rPr lang="en-US" sz="2800" dirty="0"/>
              <a:t>.</a:t>
            </a:r>
            <a:endParaRPr lang="en-US" sz="2800" dirty="0">
              <a:solidFill>
                <a:srgbClr val="001996"/>
              </a:solidFill>
            </a:endParaRPr>
          </a:p>
          <a:p>
            <a:pPr lvl="1"/>
            <a:r>
              <a:rPr lang="en-US" sz="2400" dirty="0"/>
              <a:t>The positive end of one is attracted to the negative end of the other and vice-versa.</a:t>
            </a:r>
            <a:r>
              <a:rPr lang="en-US" altLang="en-US" sz="2400" dirty="0"/>
              <a:t> </a:t>
            </a:r>
            <a:r>
              <a:rPr lang="en-US" altLang="en-US" sz="2400" u="sng" dirty="0"/>
              <a:t>Larger dipole = stronger attraction</a:t>
            </a:r>
            <a:r>
              <a:rPr lang="en-US" altLang="en-US" sz="2400" dirty="0"/>
              <a:t>. 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22509" y="932209"/>
            <a:ext cx="805978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Molecular dipole</a:t>
            </a:r>
            <a:r>
              <a:rPr lang="en-US" sz="2400" dirty="0"/>
              <a:t>-neutral molecule with a positive and negative electron distribution.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E633-E412-471E-B755-BECBDB00E988}" type="slidenum">
              <a:rPr lang="en-US" altLang="en-US" smtClean="0">
                <a:solidFill>
                  <a:srgbClr val="000000"/>
                </a:solidFill>
              </a:rPr>
              <a:pPr/>
              <a:t>16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234C28-36D6-4802-8688-0D74EA457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93677" y="5752632"/>
            <a:ext cx="4172676" cy="10014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pole-dipol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58994" y="1663105"/>
            <a:ext cx="3268870" cy="2754023"/>
          </a:xfrm>
          <a:prstGeom prst="rect">
            <a:avLst/>
          </a:prstGeom>
        </p:spPr>
      </p:pic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43183-8CCD-4919-9563-73A270F16CF0}" type="slidenum">
              <a:rPr lang="en-US">
                <a:solidFill>
                  <a:srgbClr val="000000"/>
                </a:solidFill>
              </a:rPr>
              <a:pPr/>
              <a:t>17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2" y="0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Dipole-Dipole Forces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63367" y="4795555"/>
            <a:ext cx="6017266" cy="1236627"/>
          </a:xfrm>
          <a:noFill/>
          <a:ln/>
        </p:spPr>
        <p:txBody>
          <a:bodyPr lIns="90488" tIns="44450" rIns="90488" bIns="44450"/>
          <a:lstStyle/>
          <a:p>
            <a:pPr>
              <a:spcBef>
                <a:spcPts val="1200"/>
              </a:spcBef>
            </a:pPr>
            <a:r>
              <a:rPr lang="en-US" altLang="en-US" sz="2800" dirty="0"/>
              <a:t>Both attractive and repulsive forces.</a:t>
            </a:r>
          </a:p>
          <a:p>
            <a:pPr>
              <a:spcBef>
                <a:spcPts val="1200"/>
              </a:spcBef>
            </a:pPr>
            <a:r>
              <a:rPr lang="en-US" altLang="en-US" sz="2800" dirty="0"/>
              <a:t>Typical energy range: 5-25 kJ/mol.</a:t>
            </a:r>
          </a:p>
        </p:txBody>
      </p:sp>
      <p:pic>
        <p:nvPicPr>
          <p:cNvPr id="17" name="Picture 9" descr="11_04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b="3773"/>
          <a:stretch>
            <a:fillRect/>
          </a:stretch>
        </p:blipFill>
        <p:spPr>
          <a:xfrm>
            <a:off x="4880882" y="1641569"/>
            <a:ext cx="3675289" cy="2861568"/>
          </a:xfrm>
        </p:spPr>
      </p:pic>
      <p:sp>
        <p:nvSpPr>
          <p:cNvPr id="18" name="TextBox 17"/>
          <p:cNvSpPr txBox="1"/>
          <p:nvPr/>
        </p:nvSpPr>
        <p:spPr>
          <a:xfrm>
            <a:off x="234768" y="1110342"/>
            <a:ext cx="2103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solution: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60D372-5A0C-4D07-A97E-951715C1963E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6158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7506" y="3067145"/>
            <a:ext cx="4476115" cy="16563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34768" y="1110342"/>
            <a:ext cx="21031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solids: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696912" y="0"/>
            <a:ext cx="7724775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Dipole-Dipole Forces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4582473" y="1684401"/>
            <a:ext cx="2210207" cy="4091047"/>
            <a:chOff x="5614444" y="2585742"/>
            <a:chExt cx="1612611" cy="2984909"/>
          </a:xfrm>
        </p:grpSpPr>
        <p:pic>
          <p:nvPicPr>
            <p:cNvPr id="24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14444" y="2585742"/>
              <a:ext cx="1500187" cy="29849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5" name="Straight Arrow Connector 24"/>
            <p:cNvCxnSpPr/>
            <p:nvPr/>
          </p:nvCxnSpPr>
          <p:spPr>
            <a:xfrm>
              <a:off x="6257381" y="391150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5809706" y="389245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>
              <a:off x="6705056" y="389245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6733631" y="495925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6190706" y="488305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781131" y="490210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6257381" y="290185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>
              <a:off x="5809706" y="288280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>
              <a:off x="6705056" y="2882809"/>
              <a:ext cx="180975" cy="519320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>
              <a:off x="6905081" y="3492409"/>
              <a:ext cx="321974" cy="92392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6" name="Object 3"/>
          <p:cNvGraphicFramePr>
            <a:graphicFrameLocks noChangeAspect="1"/>
          </p:cNvGraphicFramePr>
          <p:nvPr/>
        </p:nvGraphicFramePr>
        <p:xfrm>
          <a:off x="7084959" y="1445258"/>
          <a:ext cx="657390" cy="1263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6" name="CS ChemDraw Drawing" r:id="rId5" imgW="571061" imgH="1098360" progId="ChemDraw.Document.6.0">
                  <p:embed/>
                </p:oleObj>
              </mc:Choice>
              <mc:Fallback>
                <p:oleObj name="CS ChemDraw Drawing" r:id="rId5" imgW="571061" imgH="1098360" progId="ChemDraw.Document.6.0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4959" y="1445258"/>
                        <a:ext cx="657390" cy="1263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47" name="Straight Arrow Connector 46"/>
          <p:cNvCxnSpPr/>
          <p:nvPr/>
        </p:nvCxnSpPr>
        <p:spPr>
          <a:xfrm>
            <a:off x="7408811" y="1946908"/>
            <a:ext cx="276224" cy="53340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820168" y="6318849"/>
            <a:ext cx="27833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All dipoles cancel.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354222" y="1075893"/>
            <a:ext cx="2149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p-</a:t>
            </a:r>
            <a:r>
              <a:rPr lang="en-US" b="1" dirty="0" err="1"/>
              <a:t>chloroacetanilide</a:t>
            </a:r>
            <a:r>
              <a:rPr lang="en-US" dirty="0"/>
              <a:t>- 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309437" y="6321717"/>
            <a:ext cx="2056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Dipoles sum.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865515" y="4718548"/>
            <a:ext cx="2147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en-US" sz="2400" dirty="0" err="1"/>
              <a:t>Pyroelectricity</a:t>
            </a:r>
            <a:endParaRPr lang="en-US" sz="2400" dirty="0"/>
          </a:p>
          <a:p>
            <a:pPr marL="342900" indent="-342900" algn="ctr">
              <a:spcAft>
                <a:spcPts val="1200"/>
              </a:spcAft>
            </a:pPr>
            <a:r>
              <a:rPr lang="en-US" sz="2400" dirty="0"/>
              <a:t>Piezoelectricity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0" grpId="0"/>
      <p:bldP spid="5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322" y="2640346"/>
            <a:ext cx="8229600" cy="4800599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sz="2800" dirty="0"/>
              <a:t>ion-dipole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sz="2800" dirty="0"/>
              <a:t>dipole-dipole</a:t>
            </a:r>
          </a:p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sz="2800" dirty="0"/>
              <a:t>hydrogen bonding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sz="2800" dirty="0"/>
              <a:t>Induced/instantaneous dipole: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2400" dirty="0"/>
              <a:t>	ion-induced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2400" dirty="0"/>
              <a:t>	dipole-induced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2400" dirty="0"/>
              <a:t>	instantaneous dipole-induced dipole (dispersion forces) 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Flavors of Intermolecular Forces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341" y="1175179"/>
            <a:ext cx="744667" cy="72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5370" y="1134917"/>
            <a:ext cx="837940" cy="78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0818D91-1DA7-42E5-9368-F462CA60E025}"/>
              </a:ext>
            </a:extLst>
          </p:cNvPr>
          <p:cNvGrpSpPr/>
          <p:nvPr/>
        </p:nvGrpSpPr>
        <p:grpSpPr>
          <a:xfrm>
            <a:off x="3699571" y="1068608"/>
            <a:ext cx="1792878" cy="809509"/>
            <a:chOff x="3668748" y="2476900"/>
            <a:chExt cx="1792878" cy="80950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39250" y="1065960"/>
            <a:ext cx="815495" cy="81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82A612-308E-41EB-869A-C63AC509D34D}"/>
              </a:ext>
            </a:extLst>
          </p:cNvPr>
          <p:cNvSpPr txBox="1"/>
          <p:nvPr/>
        </p:nvSpPr>
        <p:spPr>
          <a:xfrm>
            <a:off x="1089062" y="1982913"/>
            <a:ext cx="101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A97E1-CC91-4EA1-B599-785A6155F75B}"/>
              </a:ext>
            </a:extLst>
          </p:cNvPr>
          <p:cNvSpPr txBox="1"/>
          <p:nvPr/>
        </p:nvSpPr>
        <p:spPr>
          <a:xfrm>
            <a:off x="3728068" y="1945695"/>
            <a:ext cx="1676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Polar Molecules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5271B6D-F74F-4C0F-837A-8A3217045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9747" y="2685404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0B6C15-62CD-432F-8BC4-6BDA9121A786}"/>
              </a:ext>
            </a:extLst>
          </p:cNvPr>
          <p:cNvSpPr txBox="1"/>
          <p:nvPr/>
        </p:nvSpPr>
        <p:spPr>
          <a:xfrm>
            <a:off x="6072027" y="1962365"/>
            <a:ext cx="287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Nonpolar Molecules/Atoms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1226019-6C1C-4577-A492-FD041DA05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61383" y="3448037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126464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7" name="Rectangle 23"/>
          <p:cNvSpPr>
            <a:spLocks noGrp="1" noChangeArrowheads="1"/>
          </p:cNvSpPr>
          <p:nvPr>
            <p:ph type="title"/>
          </p:nvPr>
        </p:nvSpPr>
        <p:spPr>
          <a:xfrm>
            <a:off x="457200" y="31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STATES OF MATTER</a:t>
            </a:r>
          </a:p>
        </p:txBody>
      </p:sp>
      <p:pic>
        <p:nvPicPr>
          <p:cNvPr id="16386" name="Picture 2" descr="Protons and electrons in plasma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609803" y="840373"/>
            <a:ext cx="1304925" cy="1158875"/>
          </a:xfrm>
          <a:noFill/>
          <a:ln/>
        </p:spPr>
      </p:pic>
      <p:pic>
        <p:nvPicPr>
          <p:cNvPr id="16400" name="Picture 16" descr="Microscopic view of a liquid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04603" y="992773"/>
            <a:ext cx="990600" cy="990600"/>
          </a:xfrm>
          <a:prstGeom prst="rect">
            <a:avLst/>
          </a:prstGeom>
          <a:noFill/>
        </p:spPr>
      </p:pic>
      <p:pic>
        <p:nvPicPr>
          <p:cNvPr id="16401" name="Picture 17" descr="Microscopic view of a ga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9603" y="992773"/>
            <a:ext cx="990600" cy="990600"/>
          </a:xfrm>
          <a:prstGeom prst="rect">
            <a:avLst/>
          </a:prstGeom>
          <a:noFill/>
        </p:spPr>
      </p:pic>
      <p:pic>
        <p:nvPicPr>
          <p:cNvPr id="16402" name="Picture 18" descr="Microscopic view of a solid.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9603" y="992773"/>
            <a:ext cx="990600" cy="990600"/>
          </a:xfrm>
          <a:prstGeom prst="rect">
            <a:avLst/>
          </a:prstGeom>
          <a:noFill/>
        </p:spPr>
      </p:pic>
      <p:pic>
        <p:nvPicPr>
          <p:cNvPr id="16405" name="Picture 21" descr="matter_states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14003" y="2059573"/>
            <a:ext cx="4524375" cy="1495425"/>
          </a:xfrm>
          <a:prstGeom prst="rect">
            <a:avLst/>
          </a:prstGeom>
          <a:noFill/>
        </p:spPr>
      </p:pic>
      <p:pic>
        <p:nvPicPr>
          <p:cNvPr id="16406" name="Picture 22" descr="Addition of Energy changes stat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7203" y="1996436"/>
            <a:ext cx="7065963" cy="160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5"/>
          <p:cNvSpPr txBox="1">
            <a:spLocks noChangeArrowheads="1"/>
          </p:cNvSpPr>
          <p:nvPr/>
        </p:nvSpPr>
        <p:spPr>
          <a:xfrm>
            <a:off x="963930" y="3637996"/>
            <a:ext cx="7216140" cy="476799"/>
          </a:xfrm>
          <a:prstGeom prst="rect">
            <a:avLst/>
          </a:prstGeom>
          <a:noFill/>
          <a:ln/>
        </p:spPr>
        <p:txBody>
          <a:bodyPr lIns="90488" tIns="44450" rIns="90488" bIns="4445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F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Plasma-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Electrically charged particles in a gaseous state. </a:t>
            </a:r>
          </a:p>
        </p:txBody>
      </p:sp>
      <p:pic>
        <p:nvPicPr>
          <p:cNvPr id="23" name="Picture 2" descr="NeTub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0077" y="4153983"/>
            <a:ext cx="1174069" cy="1174071"/>
          </a:xfrm>
          <a:prstGeom prst="rect">
            <a:avLst/>
          </a:prstGeom>
          <a:noFill/>
        </p:spPr>
      </p:pic>
      <p:pic>
        <p:nvPicPr>
          <p:cNvPr id="149506" name="Picture 2" descr="Lightning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35735" y="4695319"/>
            <a:ext cx="1634036" cy="1378013"/>
          </a:xfrm>
          <a:prstGeom prst="rect">
            <a:avLst/>
          </a:prstGeom>
          <a:noFill/>
        </p:spPr>
      </p:pic>
      <p:pic>
        <p:nvPicPr>
          <p:cNvPr id="25" name="Picture 3" descr="fire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81303" y="4728748"/>
            <a:ext cx="1788451" cy="1319349"/>
          </a:xfrm>
          <a:prstGeom prst="rect">
            <a:avLst/>
          </a:prstGeom>
          <a:noFill/>
        </p:spPr>
      </p:pic>
      <p:pic>
        <p:nvPicPr>
          <p:cNvPr id="26" name="Picture 2" descr="po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7818" y="4080440"/>
            <a:ext cx="1750422" cy="1458685"/>
          </a:xfrm>
          <a:prstGeom prst="rect">
            <a:avLst/>
          </a:prstGeom>
          <a:noFill/>
        </p:spPr>
      </p:pic>
      <p:pic>
        <p:nvPicPr>
          <p:cNvPr id="27" name="Picture 4" descr="S-Sun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252652" y="4102230"/>
            <a:ext cx="1632857" cy="1054270"/>
          </a:xfrm>
          <a:prstGeom prst="rect">
            <a:avLst/>
          </a:prstGeom>
          <a:noFill/>
        </p:spPr>
      </p:pic>
      <p:sp>
        <p:nvSpPr>
          <p:cNvPr id="28" name="Rectangle 27"/>
          <p:cNvSpPr/>
          <p:nvPr/>
        </p:nvSpPr>
        <p:spPr>
          <a:xfrm>
            <a:off x="1424837" y="6284717"/>
            <a:ext cx="6336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800" dirty="0">
                <a:solidFill>
                  <a:srgbClr val="FF0000"/>
                </a:solidFill>
              </a:rPr>
              <a:t>We will focus on solids, liquids and gasses.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0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Hydrogen Bonding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EB440F-1A43-4B6F-B92A-1D8DBFBA93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849" y="937306"/>
            <a:ext cx="5804902" cy="4983387"/>
          </a:xfrm>
          <a:prstGeom prst="rect">
            <a:avLst/>
          </a:prstGeom>
        </p:spPr>
      </p:pic>
      <p:sp>
        <p:nvSpPr>
          <p:cNvPr id="19" name="Line 5">
            <a:extLst>
              <a:ext uri="{FF2B5EF4-FFF2-40B4-BE49-F238E27FC236}">
                <a16:creationId xmlns:a16="http://schemas.microsoft.com/office/drawing/2014/main" id="{2B9E322B-BD06-4DD7-A21F-A8F55E71290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3136" y="3883631"/>
            <a:ext cx="2454518" cy="104641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96219A82-BBAA-4B66-BD00-31C7E73E11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926" y="3992796"/>
            <a:ext cx="249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Increase in dipole-dipole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Decreasing boiling point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27E0BE7-0633-47B4-B367-F6369CF9F8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2629" y="4392796"/>
            <a:ext cx="295275" cy="17145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B544C8D-89C4-4281-8FA3-0567256F3C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0856" y="4828250"/>
            <a:ext cx="228600" cy="21907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7B593AB-3D8E-4259-BC43-38AE8CCC79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4181" y="5077292"/>
            <a:ext cx="295275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49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4F872E8-2C58-4633-866A-E6F08C252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730" y="936203"/>
            <a:ext cx="5806440" cy="4960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0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Hydrogen Bonding</a:t>
            </a:r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2866499" y="1563730"/>
            <a:ext cx="826873" cy="2489597"/>
            <a:chOff x="1658" y="1100"/>
            <a:chExt cx="438" cy="1476"/>
          </a:xfrm>
        </p:grpSpPr>
        <p:sp>
          <p:nvSpPr>
            <p:cNvPr id="8" name="Oval 8"/>
            <p:cNvSpPr>
              <a:spLocks noChangeArrowheads="1"/>
            </p:cNvSpPr>
            <p:nvPr/>
          </p:nvSpPr>
          <p:spPr bwMode="auto">
            <a:xfrm>
              <a:off x="1658" y="1100"/>
              <a:ext cx="432" cy="452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val 9"/>
            <p:cNvSpPr>
              <a:spLocks noChangeArrowheads="1"/>
            </p:cNvSpPr>
            <p:nvPr/>
          </p:nvSpPr>
          <p:spPr bwMode="auto">
            <a:xfrm>
              <a:off x="1664" y="1808"/>
              <a:ext cx="432" cy="384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Oval 10"/>
            <p:cNvSpPr>
              <a:spLocks noChangeArrowheads="1"/>
            </p:cNvSpPr>
            <p:nvPr/>
          </p:nvSpPr>
          <p:spPr bwMode="auto">
            <a:xfrm>
              <a:off x="1664" y="2215"/>
              <a:ext cx="432" cy="361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71795-C11B-4AFA-9325-09BA197B1E3D}"/>
              </a:ext>
            </a:extLst>
          </p:cNvPr>
          <p:cNvSpPr txBox="1"/>
          <p:nvPr/>
        </p:nvSpPr>
        <p:spPr>
          <a:xfrm>
            <a:off x="1366460" y="6195317"/>
            <a:ext cx="6408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Not just dipole-dipole but also something else!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92EA698-B929-4723-95C4-7B0AE06B0A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1938" y="4297916"/>
            <a:ext cx="314325" cy="933450"/>
          </a:xfrm>
          <a:prstGeom prst="rect">
            <a:avLst/>
          </a:prstGeom>
        </p:spPr>
      </p:pic>
      <p:sp>
        <p:nvSpPr>
          <p:cNvPr id="18" name="Line 5">
            <a:extLst>
              <a:ext uri="{FF2B5EF4-FFF2-40B4-BE49-F238E27FC236}">
                <a16:creationId xmlns:a16="http://schemas.microsoft.com/office/drawing/2014/main" id="{B8608BEA-B7DD-4009-965E-4BEBBFBB44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63136" y="3883631"/>
            <a:ext cx="2454518" cy="1046415"/>
          </a:xfrm>
          <a:prstGeom prst="line">
            <a:avLst/>
          </a:prstGeom>
          <a:noFill/>
          <a:ln w="28575">
            <a:solidFill>
              <a:srgbClr val="FF3300"/>
            </a:solidFill>
            <a:round/>
            <a:headEnd/>
            <a:tailEnd type="triangle" w="lg" len="lg"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9" name="Text Box 6">
            <a:extLst>
              <a:ext uri="{FF2B5EF4-FFF2-40B4-BE49-F238E27FC236}">
                <a16:creationId xmlns:a16="http://schemas.microsoft.com/office/drawing/2014/main" id="{87C4356E-61C8-4D67-8670-F843883C65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926" y="3992796"/>
            <a:ext cx="2497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Increase in dipole-dipole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</a:rPr>
              <a:t>Decreasing boiling point</a:t>
            </a:r>
          </a:p>
        </p:txBody>
      </p:sp>
    </p:spTree>
    <p:extLst>
      <p:ext uri="{BB962C8B-B14F-4D97-AF65-F5344CB8AC3E}">
        <p14:creationId xmlns:p14="http://schemas.microsoft.com/office/powerpoint/2010/main" val="176686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019CC7-132D-433F-A7B0-8390C10D3B1C}" type="slidenum">
              <a:rPr lang="en-US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88925" y="1037196"/>
            <a:ext cx="86264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/>
              <a:t>A </a:t>
            </a:r>
            <a:r>
              <a:rPr lang="en-US" sz="2000" b="1" i="1" dirty="0"/>
              <a:t>hydrogen bond</a:t>
            </a:r>
            <a:r>
              <a:rPr lang="en-US" sz="2000" dirty="0"/>
              <a:t> is a special dipole-dipole interaction between the hydrogen atom in a polar N-H, O-H, or F-H bond and a </a:t>
            </a:r>
            <a:r>
              <a:rPr lang="en-US" sz="2000" u="sng" dirty="0"/>
              <a:t>lone pair </a:t>
            </a:r>
            <a:r>
              <a:rPr lang="en-US" sz="2000" dirty="0"/>
              <a:t>on O, N, or F atom.</a:t>
            </a: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1728047" y="1862617"/>
            <a:ext cx="5634038" cy="687389"/>
            <a:chOff x="1018" y="1680"/>
            <a:chExt cx="3549" cy="433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1018" y="1680"/>
              <a:ext cx="1059" cy="432"/>
              <a:chOff x="806" y="2216"/>
              <a:chExt cx="1059" cy="432"/>
            </a:xfrm>
          </p:grpSpPr>
          <p:sp>
            <p:nvSpPr>
              <p:cNvPr id="15377" name="Text Box 12"/>
              <p:cNvSpPr txBox="1">
                <a:spLocks noChangeArrowheads="1"/>
              </p:cNvSpPr>
              <p:nvPr/>
            </p:nvSpPr>
            <p:spPr bwMode="auto">
              <a:xfrm>
                <a:off x="806" y="2269"/>
                <a:ext cx="251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3200" dirty="0"/>
                  <a:t>X</a:t>
                </a:r>
              </a:p>
            </p:txBody>
          </p:sp>
          <p:sp>
            <p:nvSpPr>
              <p:cNvPr id="15378" name="Text Box 13"/>
              <p:cNvSpPr txBox="1">
                <a:spLocks noChangeArrowheads="1"/>
              </p:cNvSpPr>
              <p:nvPr/>
            </p:nvSpPr>
            <p:spPr bwMode="auto">
              <a:xfrm>
                <a:off x="1248" y="2280"/>
                <a:ext cx="278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3200" dirty="0"/>
                  <a:t>H</a:t>
                </a:r>
              </a:p>
            </p:txBody>
          </p:sp>
          <p:sp>
            <p:nvSpPr>
              <p:cNvPr id="15379" name="Text Box 14"/>
              <p:cNvSpPr txBox="1">
                <a:spLocks noChangeArrowheads="1"/>
              </p:cNvSpPr>
              <p:nvPr/>
            </p:nvSpPr>
            <p:spPr bwMode="auto">
              <a:xfrm>
                <a:off x="1400" y="2216"/>
                <a:ext cx="295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3200"/>
                  <a:t>…</a:t>
                </a:r>
              </a:p>
            </p:txBody>
          </p:sp>
          <p:sp>
            <p:nvSpPr>
              <p:cNvPr id="15380" name="Text Box 15"/>
              <p:cNvSpPr txBox="1">
                <a:spLocks noChangeArrowheads="1"/>
              </p:cNvSpPr>
              <p:nvPr/>
            </p:nvSpPr>
            <p:spPr bwMode="auto">
              <a:xfrm>
                <a:off x="1608" y="2280"/>
                <a:ext cx="257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3200" dirty="0"/>
                  <a:t>X</a:t>
                </a:r>
              </a:p>
            </p:txBody>
          </p:sp>
          <p:sp>
            <p:nvSpPr>
              <p:cNvPr id="15381" name="Line 16"/>
              <p:cNvSpPr>
                <a:spLocks noChangeShapeType="1"/>
              </p:cNvSpPr>
              <p:nvPr/>
            </p:nvSpPr>
            <p:spPr bwMode="auto">
              <a:xfrm>
                <a:off x="1053" y="2473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3200"/>
              </a:p>
            </p:txBody>
          </p:sp>
        </p:grpSp>
        <p:grpSp>
          <p:nvGrpSpPr>
            <p:cNvPr id="4" name="Group 18"/>
            <p:cNvGrpSpPr>
              <a:grpSpLocks/>
            </p:cNvGrpSpPr>
            <p:nvPr/>
          </p:nvGrpSpPr>
          <p:grpSpPr bwMode="auto">
            <a:xfrm>
              <a:off x="3514" y="1680"/>
              <a:ext cx="1053" cy="433"/>
              <a:chOff x="806" y="2216"/>
              <a:chExt cx="1053" cy="433"/>
            </a:xfrm>
          </p:grpSpPr>
          <p:sp>
            <p:nvSpPr>
              <p:cNvPr id="15372" name="Text Box 19"/>
              <p:cNvSpPr txBox="1">
                <a:spLocks noChangeArrowheads="1"/>
              </p:cNvSpPr>
              <p:nvPr/>
            </p:nvSpPr>
            <p:spPr bwMode="auto">
              <a:xfrm>
                <a:off x="806" y="2281"/>
                <a:ext cx="251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3200" dirty="0"/>
                  <a:t>X</a:t>
                </a:r>
              </a:p>
            </p:txBody>
          </p:sp>
          <p:sp>
            <p:nvSpPr>
              <p:cNvPr id="15373" name="Text Box 20"/>
              <p:cNvSpPr txBox="1">
                <a:spLocks noChangeArrowheads="1"/>
              </p:cNvSpPr>
              <p:nvPr/>
            </p:nvSpPr>
            <p:spPr bwMode="auto">
              <a:xfrm>
                <a:off x="1248" y="2280"/>
                <a:ext cx="278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3200"/>
                  <a:t>H</a:t>
                </a:r>
              </a:p>
            </p:txBody>
          </p:sp>
          <p:sp>
            <p:nvSpPr>
              <p:cNvPr id="15374" name="Text Box 21"/>
              <p:cNvSpPr txBox="1">
                <a:spLocks noChangeArrowheads="1"/>
              </p:cNvSpPr>
              <p:nvPr/>
            </p:nvSpPr>
            <p:spPr bwMode="auto">
              <a:xfrm>
                <a:off x="1400" y="2216"/>
                <a:ext cx="295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3200"/>
                  <a:t>…</a:t>
                </a:r>
              </a:p>
            </p:txBody>
          </p:sp>
          <p:sp>
            <p:nvSpPr>
              <p:cNvPr id="15375" name="Text Box 22"/>
              <p:cNvSpPr txBox="1">
                <a:spLocks noChangeArrowheads="1"/>
              </p:cNvSpPr>
              <p:nvPr/>
            </p:nvSpPr>
            <p:spPr bwMode="auto">
              <a:xfrm>
                <a:off x="1608" y="2280"/>
                <a:ext cx="251" cy="3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3200" dirty="0"/>
                  <a:t>X</a:t>
                </a:r>
              </a:p>
            </p:txBody>
          </p:sp>
          <p:sp>
            <p:nvSpPr>
              <p:cNvPr id="15376" name="Line 23"/>
              <p:cNvSpPr>
                <a:spLocks noChangeShapeType="1"/>
              </p:cNvSpPr>
              <p:nvPr/>
            </p:nvSpPr>
            <p:spPr bwMode="auto">
              <a:xfrm>
                <a:off x="1053" y="2473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3200"/>
              </a:p>
            </p:txBody>
          </p:sp>
        </p:grpSp>
        <p:sp>
          <p:nvSpPr>
            <p:cNvPr id="15371" name="Text Box 24"/>
            <p:cNvSpPr txBox="1">
              <a:spLocks noChangeArrowheads="1"/>
            </p:cNvSpPr>
            <p:nvPr/>
          </p:nvSpPr>
          <p:spPr bwMode="auto">
            <a:xfrm>
              <a:off x="2631" y="1712"/>
              <a:ext cx="343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dirty="0"/>
                <a:t>or</a:t>
              </a:r>
            </a:p>
          </p:txBody>
        </p:sp>
      </p:grpSp>
      <p:sp>
        <p:nvSpPr>
          <p:cNvPr id="9241" name="Text Box 25"/>
          <p:cNvSpPr txBox="1">
            <a:spLocks noChangeArrowheads="1"/>
          </p:cNvSpPr>
          <p:nvPr/>
        </p:nvSpPr>
        <p:spPr bwMode="auto">
          <a:xfrm>
            <a:off x="3499333" y="2628112"/>
            <a:ext cx="211910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/>
              <a:t>Where X is N, O, or F</a:t>
            </a:r>
          </a:p>
        </p:txBody>
      </p:sp>
      <p:sp>
        <p:nvSpPr>
          <p:cNvPr id="23" name="Text Box 3"/>
          <p:cNvSpPr txBox="1">
            <a:spLocks noChangeArrowheads="1"/>
          </p:cNvSpPr>
          <p:nvPr/>
        </p:nvSpPr>
        <p:spPr bwMode="auto">
          <a:xfrm>
            <a:off x="1536179" y="3178004"/>
            <a:ext cx="7150621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000" u="sng" dirty="0">
                <a:solidFill>
                  <a:srgbClr val="660066"/>
                </a:solidFill>
                <a:latin typeface="Tahoma" charset="0"/>
              </a:rPr>
              <a:t>Hydrogen bonding molecules have</a:t>
            </a:r>
            <a:r>
              <a:rPr lang="en-GB" altLang="en-US" sz="2000" dirty="0">
                <a:solidFill>
                  <a:srgbClr val="660066"/>
                </a:solidFill>
                <a:latin typeface="Tahoma" charset="0"/>
              </a:rPr>
              <a:t>:</a:t>
            </a:r>
          </a:p>
          <a:p>
            <a:pPr marL="457200" lvl="4">
              <a:spcBef>
                <a:spcPct val="50000"/>
              </a:spcBef>
              <a:buFontTx/>
              <a:buChar char="•"/>
            </a:pPr>
            <a:r>
              <a:rPr lang="en-GB" altLang="en-US" sz="2000" dirty="0">
                <a:solidFill>
                  <a:srgbClr val="660066"/>
                </a:solidFill>
                <a:latin typeface="Tahoma" charset="0"/>
              </a:rPr>
              <a:t> A strong permanent dipole </a:t>
            </a:r>
          </a:p>
          <a:p>
            <a:pPr marL="457200" lvl="4"/>
            <a:r>
              <a:rPr lang="en-GB" altLang="en-US" sz="2000" dirty="0">
                <a:solidFill>
                  <a:srgbClr val="660066"/>
                </a:solidFill>
                <a:latin typeface="Tahoma" charset="0"/>
              </a:rPr>
              <a:t>		(electronegative elements like N, F, O) </a:t>
            </a:r>
          </a:p>
          <a:p>
            <a:pPr marL="457200" lvl="4">
              <a:spcBef>
                <a:spcPct val="50000"/>
              </a:spcBef>
              <a:buFontTx/>
              <a:buChar char="•"/>
            </a:pPr>
            <a:r>
              <a:rPr lang="en-GB" altLang="en-US" sz="2000" dirty="0">
                <a:solidFill>
                  <a:srgbClr val="660066"/>
                </a:solidFill>
                <a:latin typeface="Tahoma" charset="0"/>
              </a:rPr>
              <a:t> A hydrogen atom</a:t>
            </a:r>
          </a:p>
          <a:p>
            <a:pPr marL="457200" lvl="4">
              <a:spcBef>
                <a:spcPct val="50000"/>
              </a:spcBef>
              <a:buFontTx/>
              <a:buChar char="•"/>
            </a:pPr>
            <a:r>
              <a:rPr lang="en-GB" altLang="en-US" sz="2000" dirty="0">
                <a:solidFill>
                  <a:srgbClr val="660066"/>
                </a:solidFill>
                <a:latin typeface="Tahoma" charset="0"/>
              </a:rPr>
              <a:t> An N, F, or O atom with lone pair electrons</a:t>
            </a:r>
            <a:endParaRPr lang="en-US" altLang="en-US" sz="2000" dirty="0">
              <a:solidFill>
                <a:srgbClr val="660066"/>
              </a:solidFill>
              <a:latin typeface="Tahoma" charset="0"/>
            </a:endParaRPr>
          </a:p>
        </p:txBody>
      </p:sp>
      <p:pic>
        <p:nvPicPr>
          <p:cNvPr id="24" name="Picture 1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19312" y="5344888"/>
            <a:ext cx="4879975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itle 1"/>
          <p:cNvSpPr txBox="1">
            <a:spLocks/>
          </p:cNvSpPr>
          <p:nvPr/>
        </p:nvSpPr>
        <p:spPr>
          <a:xfrm>
            <a:off x="457200" y="590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Hydrogen Bonding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848669" y="2937885"/>
            <a:ext cx="22953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ts val="18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lang="en-US" altLang="en-US" sz="2000" kern="0" dirty="0"/>
              <a:t>Typical energy:</a:t>
            </a:r>
          </a:p>
          <a:p>
            <a:pPr marL="342900" lvl="0" indent="-342900" fontAlgn="base">
              <a:spcAft>
                <a:spcPct val="0"/>
              </a:spcAft>
              <a:buClr>
                <a:schemeClr val="folHlink"/>
              </a:buClr>
              <a:buSzPct val="60000"/>
              <a:defRPr/>
            </a:pPr>
            <a:r>
              <a:rPr lang="en-US" altLang="en-US" sz="2000" kern="0" dirty="0"/>
              <a:t>	10-40 kJ/mol.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41" grpId="0"/>
      <p:bldP spid="23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2" y="0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Hydrogen Bonding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254000" y="891049"/>
            <a:ext cx="8610600" cy="1572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n"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These are forces  between polar molecules that contain an 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atom bonded to a small, highly electronegative atom (</a:t>
            </a:r>
            <a:r>
              <a:rPr lang="en-US" altLang="en-US" sz="2000" b="1" kern="0" dirty="0">
                <a:solidFill>
                  <a:srgbClr val="FF0000"/>
                </a:solidFill>
              </a:rPr>
              <a:t>N, O, F</a:t>
            </a:r>
            <a:r>
              <a:rPr lang="en-US" altLang="en-US" sz="2000" kern="0" dirty="0"/>
              <a:t>)</a:t>
            </a:r>
            <a:r>
              <a:rPr lang="en-US" altLang="en-US" sz="2000" b="1" kern="0" dirty="0">
                <a:solidFill>
                  <a:srgbClr val="FF0000"/>
                </a:solidFill>
              </a:rPr>
              <a:t> 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with </a:t>
            </a:r>
            <a:r>
              <a:rPr kumimoji="0" lang="en-US" alt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lone electron pair(s)</a:t>
            </a:r>
            <a:endParaRPr kumimoji="0" lang="en-US" altLang="en-US" sz="20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1" name="Picture 2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92681" y="1727710"/>
            <a:ext cx="5933237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13345" name="Object 1"/>
          <p:cNvGraphicFramePr>
            <a:graphicFrameLocks noChangeAspect="1"/>
          </p:cNvGraphicFramePr>
          <p:nvPr/>
        </p:nvGraphicFramePr>
        <p:xfrm>
          <a:off x="2675258" y="5542577"/>
          <a:ext cx="1149701" cy="6809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64" name="CS ChemDraw Drawing" r:id="rId5" imgW="740164" imgH="438480" progId="ChemDraw.Document.6.0">
                  <p:embed/>
                </p:oleObj>
              </mc:Choice>
              <mc:Fallback>
                <p:oleObj name="CS ChemDraw Drawing" r:id="rId5" imgW="740164" imgH="438480" progId="ChemDraw.Document.6.0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75258" y="5542577"/>
                        <a:ext cx="1149701" cy="68093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808511" y="4609297"/>
            <a:ext cx="98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N(CH</a:t>
            </a:r>
            <a:r>
              <a:rPr lang="en-US" baseline="-25000" dirty="0"/>
              <a:t>3</a:t>
            </a:r>
            <a:r>
              <a:rPr lang="en-US" dirty="0"/>
              <a:t>)</a:t>
            </a:r>
            <a:r>
              <a:rPr lang="en-US" baseline="-25000" dirty="0"/>
              <a:t>3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81606" y="4603075"/>
            <a:ext cx="989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N(CH</a:t>
            </a:r>
            <a:r>
              <a:rPr lang="en-US" baseline="-25000" dirty="0"/>
              <a:t>3</a:t>
            </a:r>
            <a:r>
              <a:rPr lang="en-US" dirty="0"/>
              <a:t>)</a:t>
            </a:r>
            <a:r>
              <a:rPr lang="en-US" baseline="-25000" dirty="0"/>
              <a:t>4</a:t>
            </a:r>
            <a:r>
              <a:rPr lang="en-US" baseline="30000" dirty="0"/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099389" y="4974931"/>
            <a:ext cx="236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Can Hydrogen bond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31307" y="4971504"/>
            <a:ext cx="23699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Cannot Hydrogen bond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E633-E412-471E-B755-BECBDB00E988}" type="slidenum">
              <a:rPr lang="en-US" altLang="en-US" smtClean="0">
                <a:solidFill>
                  <a:srgbClr val="000000"/>
                </a:solidFill>
              </a:rPr>
              <a:pPr/>
              <a:t>23</a:t>
            </a:fld>
            <a:endParaRPr lang="en-US" altLang="en-US">
              <a:solidFill>
                <a:srgbClr val="00000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494554"/>
              </p:ext>
            </p:extLst>
          </p:nvPr>
        </p:nvGraphicFramePr>
        <p:xfrm>
          <a:off x="4970758" y="5340836"/>
          <a:ext cx="1410740" cy="987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65" name="CS ChemDraw Drawing" r:id="rId7" imgW="1249560" imgH="874800" progId="ChemDraw.Document.6.0">
                  <p:embed/>
                </p:oleObj>
              </mc:Choice>
              <mc:Fallback>
                <p:oleObj name="CS ChemDraw Drawing" r:id="rId7" imgW="1249560" imgH="874800" progId="ChemDraw.Document.6.0">
                  <p:embed/>
                  <p:pic>
                    <p:nvPicPr>
                      <p:cNvPr id="0" name="Picture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0758" y="5340836"/>
                        <a:ext cx="1410740" cy="98751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457200" y="590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Hydrogen Bonding in H</a:t>
            </a:r>
            <a:r>
              <a:rPr kumimoji="0" lang="en-US" sz="4000" b="0" i="0" u="sng" strike="noStrike" kern="1200" cap="none" spc="0" normalizeH="0" baseline="-2500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</a:t>
            </a:r>
          </a:p>
        </p:txBody>
      </p:sp>
      <p:pic>
        <p:nvPicPr>
          <p:cNvPr id="330754" name="Picture 2" descr="http://apbrwww5.apsu.edu/thompsonj/Anatomy%20&amp;%20Physiology/2010/2010%20Exam%20Reviews/Exam%201%20Review/H_Bonding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1257" y="1067903"/>
            <a:ext cx="4076085" cy="2289696"/>
          </a:xfrm>
          <a:prstGeom prst="rect">
            <a:avLst/>
          </a:prstGeom>
          <a:noFill/>
        </p:spPr>
      </p:pic>
      <p:pic>
        <p:nvPicPr>
          <p:cNvPr id="330756" name="Picture 4" descr="http://www.computational-chemistry.co.uk/odyssey/gallery_files/ice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75" y="3727449"/>
            <a:ext cx="3371850" cy="3048001"/>
          </a:xfrm>
          <a:prstGeom prst="rect">
            <a:avLst/>
          </a:prstGeom>
          <a:noFill/>
        </p:spPr>
      </p:pic>
      <p:sp>
        <p:nvSpPr>
          <p:cNvPr id="25" name="TextBox 24"/>
          <p:cNvSpPr txBox="1"/>
          <p:nvPr/>
        </p:nvSpPr>
        <p:spPr>
          <a:xfrm>
            <a:off x="1185004" y="1838137"/>
            <a:ext cx="1296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Liquid</a:t>
            </a:r>
          </a:p>
          <a:p>
            <a:pPr algn="ctr"/>
            <a:r>
              <a:rPr lang="en-US" sz="2800" dirty="0"/>
              <a:t>(water)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94823" y="4747234"/>
            <a:ext cx="12969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Solid</a:t>
            </a:r>
          </a:p>
          <a:p>
            <a:pPr algn="ctr"/>
            <a:r>
              <a:rPr lang="en-US" sz="2800" dirty="0"/>
              <a:t>(ice)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Placeholder 2"/>
          <p:cNvSpPr>
            <a:spLocks noGrp="1"/>
          </p:cNvSpPr>
          <p:nvPr>
            <p:ph type="body" sz="quarter" idx="4294967295"/>
          </p:nvPr>
        </p:nvSpPr>
        <p:spPr bwMode="auto">
          <a:xfrm>
            <a:off x="37324" y="951336"/>
            <a:ext cx="8807450" cy="102711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eaLnBrk="1" hangingPunct="1">
              <a:buNone/>
            </a:pPr>
            <a:r>
              <a:rPr lang="en-US" sz="2400" dirty="0">
                <a:latin typeface="Arial" charset="0"/>
              </a:rPr>
              <a:t>	Note: that some molecules like HCOOH (formic acid) and others can form hydrogen bonds in multiple ways.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7713" y="1980390"/>
            <a:ext cx="4976327" cy="4476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09249" name="Object 1"/>
          <p:cNvGraphicFramePr>
            <a:graphicFrameLocks noChangeAspect="1"/>
          </p:cNvGraphicFramePr>
          <p:nvPr/>
        </p:nvGraphicFramePr>
        <p:xfrm>
          <a:off x="706794" y="2963705"/>
          <a:ext cx="2670888" cy="239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258" name="CS ChemDraw Drawing" r:id="rId5" imgW="1141042" imgH="1025190" progId="ChemDraw.Document.6.0">
                  <p:embed/>
                </p:oleObj>
              </mc:Choice>
              <mc:Fallback>
                <p:oleObj name="CS ChemDraw Drawing" r:id="rId5" imgW="1141042" imgH="1025190" progId="ChemDraw.Document.6.0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6794" y="2963705"/>
                        <a:ext cx="2670888" cy="239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696912" y="0"/>
            <a:ext cx="7724775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Hydrogen Bonding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Placeholder 2"/>
          <p:cNvSpPr>
            <a:spLocks noGrp="1"/>
          </p:cNvSpPr>
          <p:nvPr>
            <p:ph type="body" sz="quarter" idx="15"/>
          </p:nvPr>
        </p:nvSpPr>
        <p:spPr bwMode="auto">
          <a:xfrm>
            <a:off x="168275" y="681038"/>
            <a:ext cx="8807450" cy="5602287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latin typeface="Arial" charset="0"/>
              </a:rPr>
              <a:t>Which of the following can form hydrogen bonds with water? </a:t>
            </a:r>
          </a:p>
          <a:p>
            <a:pPr eaLnBrk="1" hangingPunct="1"/>
            <a:endParaRPr lang="en-US" dirty="0">
              <a:latin typeface="Arial" charset="0"/>
            </a:endParaRPr>
          </a:p>
          <a:p>
            <a:pPr marL="3657600" eaLnBrk="1" hangingPunct="1"/>
            <a:r>
              <a:rPr lang="en-US" dirty="0">
                <a:latin typeface="Arial" charset="0"/>
              </a:rPr>
              <a:t>A) CH</a:t>
            </a:r>
            <a:r>
              <a:rPr lang="en-US" baseline="-25000" dirty="0">
                <a:latin typeface="Arial" charset="0"/>
              </a:rPr>
              <a:t>3</a:t>
            </a:r>
            <a:r>
              <a:rPr lang="en-US" dirty="0">
                <a:latin typeface="Arial" charset="0"/>
              </a:rPr>
              <a:t>OCH</a:t>
            </a:r>
            <a:r>
              <a:rPr lang="en-US" baseline="-25000" dirty="0">
                <a:latin typeface="Arial" charset="0"/>
              </a:rPr>
              <a:t>3</a:t>
            </a:r>
          </a:p>
          <a:p>
            <a:pPr marL="3657600" eaLnBrk="1" hangingPunct="1"/>
            <a:endParaRPr lang="en-US" dirty="0">
              <a:latin typeface="Arial" charset="0"/>
            </a:endParaRPr>
          </a:p>
          <a:p>
            <a:pPr marL="3657600" eaLnBrk="1" hangingPunct="1"/>
            <a:r>
              <a:rPr lang="en-US" dirty="0">
                <a:latin typeface="Arial" charset="0"/>
              </a:rPr>
              <a:t>B) CH</a:t>
            </a:r>
            <a:r>
              <a:rPr lang="en-US" baseline="-25000" dirty="0">
                <a:latin typeface="Arial" charset="0"/>
              </a:rPr>
              <a:t>4</a:t>
            </a:r>
          </a:p>
          <a:p>
            <a:pPr marL="3657600" eaLnBrk="1" hangingPunct="1"/>
            <a:endParaRPr lang="en-US" dirty="0">
              <a:latin typeface="Arial" charset="0"/>
            </a:endParaRPr>
          </a:p>
          <a:p>
            <a:pPr marL="3657600" eaLnBrk="1" hangingPunct="1"/>
            <a:r>
              <a:rPr lang="en-US" dirty="0">
                <a:latin typeface="Arial" charset="0"/>
              </a:rPr>
              <a:t>C) SF</a:t>
            </a:r>
            <a:r>
              <a:rPr lang="en-US" baseline="-25000" dirty="0">
                <a:latin typeface="Arial" charset="0"/>
              </a:rPr>
              <a:t>2</a:t>
            </a:r>
          </a:p>
          <a:p>
            <a:pPr marL="3657600" eaLnBrk="1" hangingPunct="1"/>
            <a:endParaRPr lang="en-US" dirty="0">
              <a:latin typeface="Arial" charset="0"/>
            </a:endParaRPr>
          </a:p>
          <a:p>
            <a:pPr marL="3657600" eaLnBrk="1" hangingPunct="1"/>
            <a:r>
              <a:rPr lang="en-US" dirty="0">
                <a:latin typeface="Arial" charset="0"/>
              </a:rPr>
              <a:t>D) HCOOH</a:t>
            </a:r>
          </a:p>
          <a:p>
            <a:pPr marL="3657600" eaLnBrk="1" hangingPunct="1"/>
            <a:endParaRPr lang="en-US" dirty="0">
              <a:latin typeface="Arial" charset="0"/>
            </a:endParaRPr>
          </a:p>
          <a:p>
            <a:pPr marL="3657600" eaLnBrk="1" hangingPunct="1"/>
            <a:r>
              <a:rPr lang="en-US" dirty="0">
                <a:latin typeface="Arial" charset="0"/>
              </a:rPr>
              <a:t>E) Na</a:t>
            </a:r>
            <a:r>
              <a:rPr lang="en-US" baseline="30000" dirty="0">
                <a:latin typeface="Arial" charset="0"/>
              </a:rPr>
              <a:t>+</a:t>
            </a:r>
            <a:endParaRPr lang="en-US" dirty="0">
              <a:latin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4E944A6-B56A-49D2-9710-FF60FF652DF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31074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Why does hydrogen bonding matter?</a:t>
            </a:r>
          </a:p>
        </p:txBody>
      </p:sp>
      <p:pic>
        <p:nvPicPr>
          <p:cNvPr id="308226" name="Picture 2" descr="http://adapaproject.org/images/biobook_images/HbondsDN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8531" y="1125806"/>
            <a:ext cx="5778693" cy="43357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820558" y="5335429"/>
            <a:ext cx="35863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Strong enough to hold a helix!</a:t>
            </a:r>
          </a:p>
          <a:p>
            <a:pPr algn="ctr"/>
            <a:endParaRPr lang="en-US" sz="2000" dirty="0">
              <a:solidFill>
                <a:srgbClr val="FF0000"/>
              </a:solidFill>
            </a:endParaRP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Weak enough for replication!</a:t>
            </a:r>
          </a:p>
        </p:txBody>
      </p:sp>
      <p:pic>
        <p:nvPicPr>
          <p:cNvPr id="308228" name="Picture 4" descr="http://weloveteaching.com/0bio105/lectures/organics/base-pair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363" y="1595211"/>
            <a:ext cx="2886204" cy="411623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1017037" y="3209730"/>
            <a:ext cx="2733869" cy="2239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6839" y="5405534"/>
            <a:ext cx="2733869" cy="3701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31074" y="-127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Why does hydrogen bonding matter?</a:t>
            </a:r>
          </a:p>
        </p:txBody>
      </p:sp>
      <p:pic>
        <p:nvPicPr>
          <p:cNvPr id="406530" name="Picture 2" descr="https://classconnection.s3.amazonaws.com/135/flashcards/1108135/jpg/picture213272548188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04532" y="1474237"/>
            <a:ext cx="3520250" cy="4020360"/>
          </a:xfrm>
          <a:prstGeom prst="rect">
            <a:avLst/>
          </a:prstGeom>
          <a:noFill/>
        </p:spPr>
      </p:pic>
      <p:pic>
        <p:nvPicPr>
          <p:cNvPr id="406532" name="Picture 4" descr="http://www.mskcc.org/sites/www.mskcc.org/files/imagecache/enlarge/node/1534/images/2696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506" y="1353555"/>
            <a:ext cx="3219060" cy="2146041"/>
          </a:xfrm>
          <a:prstGeom prst="rect">
            <a:avLst/>
          </a:prstGeom>
          <a:noFill/>
        </p:spPr>
      </p:pic>
      <p:pic>
        <p:nvPicPr>
          <p:cNvPr id="406534" name="Picture 6" descr="http://web.chem.ucsb.edu/%7Emolvisual/Img/142A/sheet_paralle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767" y="3806729"/>
            <a:ext cx="2951520" cy="236045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615811" y="6204853"/>
            <a:ext cx="2995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Protein Structure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322" y="2640346"/>
            <a:ext cx="8229600" cy="4800599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sz="2800" dirty="0"/>
              <a:t>ion-dipole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sz="2800" dirty="0"/>
              <a:t>dipole-dipole</a:t>
            </a:r>
          </a:p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sz="2800" dirty="0"/>
              <a:t>hydrogen bonding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sz="2800" dirty="0"/>
              <a:t>Induced/instantaneous dipole: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2400" dirty="0"/>
              <a:t>	ion-induced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2400" dirty="0"/>
              <a:t>	dipole-induced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2400" dirty="0"/>
              <a:t>	instantaneous dipole-induced dipole (dispersion forces) 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Flavors of Intermolecular Forces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341" y="1175179"/>
            <a:ext cx="744667" cy="72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5370" y="1134917"/>
            <a:ext cx="837940" cy="78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0818D91-1DA7-42E5-9368-F462CA60E025}"/>
              </a:ext>
            </a:extLst>
          </p:cNvPr>
          <p:cNvGrpSpPr/>
          <p:nvPr/>
        </p:nvGrpSpPr>
        <p:grpSpPr>
          <a:xfrm>
            <a:off x="3699571" y="1068608"/>
            <a:ext cx="1792878" cy="809509"/>
            <a:chOff x="3668748" y="2476900"/>
            <a:chExt cx="1792878" cy="80950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39250" y="1065960"/>
            <a:ext cx="815495" cy="81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82A612-308E-41EB-869A-C63AC509D34D}"/>
              </a:ext>
            </a:extLst>
          </p:cNvPr>
          <p:cNvSpPr txBox="1"/>
          <p:nvPr/>
        </p:nvSpPr>
        <p:spPr>
          <a:xfrm>
            <a:off x="1089062" y="1982913"/>
            <a:ext cx="101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A97E1-CC91-4EA1-B599-785A6155F75B}"/>
              </a:ext>
            </a:extLst>
          </p:cNvPr>
          <p:cNvSpPr txBox="1"/>
          <p:nvPr/>
        </p:nvSpPr>
        <p:spPr>
          <a:xfrm>
            <a:off x="3728068" y="1945695"/>
            <a:ext cx="1676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Polar Molecules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5271B6D-F74F-4C0F-837A-8A3217045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9747" y="2685404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0B6C15-62CD-432F-8BC4-6BDA9121A786}"/>
              </a:ext>
            </a:extLst>
          </p:cNvPr>
          <p:cNvSpPr txBox="1"/>
          <p:nvPr/>
        </p:nvSpPr>
        <p:spPr>
          <a:xfrm>
            <a:off x="6072027" y="1962365"/>
            <a:ext cx="287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Nonpolar Molecules/Atoms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1226019-6C1C-4577-A492-FD041DA05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61383" y="3448037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AFE9159-1048-4357-A6CE-43D3A8F9C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1838" y="4200939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663645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C6BE-291D-4CDD-99B1-1A4A452F7740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84" name="Rectangle 44"/>
          <p:cNvSpPr>
            <a:spLocks noGrp="1" noChangeArrowheads="1"/>
          </p:cNvSpPr>
          <p:nvPr>
            <p:ph type="title"/>
          </p:nvPr>
        </p:nvSpPr>
        <p:spPr>
          <a:xfrm>
            <a:off x="683617" y="6529"/>
            <a:ext cx="7772400" cy="914400"/>
          </a:xfrm>
        </p:spPr>
        <p:txBody>
          <a:bodyPr/>
          <a:lstStyle/>
          <a:p>
            <a:r>
              <a:rPr lang="en-US" altLang="en-US" u="sng" dirty="0"/>
              <a:t>States of Matter</a:t>
            </a:r>
          </a:p>
        </p:txBody>
      </p:sp>
      <p:pic>
        <p:nvPicPr>
          <p:cNvPr id="55" name="Picture 1" descr="cha02680_t11_0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858" y="890107"/>
            <a:ext cx="7907431" cy="2492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D02537-D7B5-480E-B85B-51BBC6CCD1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4179" y="3498252"/>
            <a:ext cx="5650787" cy="3207348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/>
          <a:p>
            <a:fld id="{7B843183-8CCD-4919-9563-73A270F16CF0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680" y="-2178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Instantaneous or Induced Dipole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68744" y="1084215"/>
            <a:ext cx="7781112" cy="914401"/>
          </a:xfrm>
          <a:noFill/>
          <a:ln/>
        </p:spPr>
        <p:txBody>
          <a:bodyPr lIns="90488" tIns="44450" rIns="90488" bIns="44450">
            <a:normAutofit fontScale="92500"/>
          </a:bodyPr>
          <a:lstStyle/>
          <a:p>
            <a:r>
              <a:rPr lang="en-US" altLang="en-US" sz="2600" dirty="0"/>
              <a:t>Fluctuations of electron density create an </a:t>
            </a:r>
            <a:r>
              <a:rPr lang="en-US" altLang="en-US" sz="2600" i="1" dirty="0">
                <a:solidFill>
                  <a:srgbClr val="0000FF"/>
                </a:solidFill>
              </a:rPr>
              <a:t>instantaneous dipole</a:t>
            </a:r>
            <a:r>
              <a:rPr lang="en-US" altLang="en-US" sz="2600" dirty="0"/>
              <a:t> (or </a:t>
            </a:r>
            <a:r>
              <a:rPr lang="en-US" altLang="en-US" sz="2600" i="1" dirty="0">
                <a:solidFill>
                  <a:srgbClr val="3333FF"/>
                </a:solidFill>
              </a:rPr>
              <a:t>induced dipole</a:t>
            </a:r>
            <a:r>
              <a:rPr lang="en-US" altLang="en-US" sz="2600" dirty="0"/>
              <a:t>) at an arbitrary moment in time.</a:t>
            </a:r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48699" y="2257909"/>
            <a:ext cx="1361612" cy="135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1332" y="2244659"/>
            <a:ext cx="1539104" cy="135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073859" y="3748958"/>
            <a:ext cx="21493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/>
              <a:t>non-polar</a:t>
            </a:r>
          </a:p>
          <a:p>
            <a:pPr algn="ctr"/>
            <a:r>
              <a:rPr lang="en-US" sz="2400" b="1" dirty="0"/>
              <a:t>molecule/atom</a:t>
            </a:r>
          </a:p>
        </p:txBody>
      </p:sp>
      <p:sp>
        <p:nvSpPr>
          <p:cNvPr id="9" name="Rectangle 8"/>
          <p:cNvSpPr/>
          <p:nvPr/>
        </p:nvSpPr>
        <p:spPr>
          <a:xfrm>
            <a:off x="4559231" y="3757667"/>
            <a:ext cx="28653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/>
              <a:t>instantaneous dipole</a:t>
            </a:r>
          </a:p>
          <a:p>
            <a:pPr algn="ctr"/>
            <a:r>
              <a:rPr lang="en-US" sz="2400" b="1" dirty="0"/>
              <a:t>or</a:t>
            </a:r>
          </a:p>
          <a:p>
            <a:pPr algn="ctr"/>
            <a:r>
              <a:rPr lang="en-US" sz="2400" b="1" dirty="0"/>
              <a:t>induced dipole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87054" y="5506274"/>
            <a:ext cx="65444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dirty="0"/>
              <a:t>This property of the electron cloud to be distorted is called </a:t>
            </a:r>
            <a:r>
              <a:rPr lang="en-US" altLang="en-US" sz="2400" i="1" dirty="0" err="1">
                <a:solidFill>
                  <a:srgbClr val="0000FF"/>
                </a:solidFill>
              </a:rPr>
              <a:t>polarizability</a:t>
            </a:r>
            <a:endParaRPr lang="en-US" altLang="en-US" sz="2400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/>
          <a:p>
            <a:fld id="{7B843183-8CCD-4919-9563-73A270F16CF0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2" y="0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err="1"/>
              <a:t>Polarizability</a:t>
            </a:r>
            <a:r>
              <a:rPr lang="en-US" altLang="en-US" sz="4000" u="sng" dirty="0"/>
              <a:t> Trends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2597" y="3309979"/>
            <a:ext cx="8973406" cy="3158841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2800" dirty="0" err="1"/>
              <a:t>Polarizability</a:t>
            </a:r>
            <a:r>
              <a:rPr lang="en-US" altLang="en-US" sz="2800" dirty="0"/>
              <a:t> increases down the table:</a:t>
            </a:r>
          </a:p>
          <a:p>
            <a:pPr lvl="1">
              <a:buNone/>
            </a:pPr>
            <a:r>
              <a:rPr lang="en-US" altLang="en-US" sz="2400" dirty="0"/>
              <a:t>	        bigger electron cloud = easier to distort</a:t>
            </a:r>
          </a:p>
          <a:p>
            <a:pPr lvl="1">
              <a:buNone/>
            </a:pPr>
            <a:endParaRPr lang="en-US" altLang="en-US" sz="2400" dirty="0"/>
          </a:p>
          <a:p>
            <a:pPr>
              <a:spcBef>
                <a:spcPts val="1200"/>
              </a:spcBef>
            </a:pPr>
            <a:r>
              <a:rPr lang="en-US" altLang="en-US" sz="2800" dirty="0" err="1"/>
              <a:t>Polarizability</a:t>
            </a:r>
            <a:r>
              <a:rPr lang="en-US" altLang="en-US" sz="2800" dirty="0"/>
              <a:t> decreases from left to right across the table </a:t>
            </a:r>
          </a:p>
          <a:p>
            <a:pPr marL="342900" lvl="1" indent="-342900">
              <a:spcBef>
                <a:spcPts val="1200"/>
              </a:spcBef>
              <a:buNone/>
            </a:pPr>
            <a:r>
              <a:rPr lang="en-US" altLang="en-US" sz="2400" dirty="0"/>
              <a:t>	        more positive nuclear charge = less flexible electron cloud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4F238455-B067-4A01-B5F7-ECB5996262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5744" y="1615787"/>
            <a:ext cx="1361612" cy="135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67D9582-0595-403C-A1FB-F315915DC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3640" y="1603960"/>
            <a:ext cx="1539104" cy="135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E0664F15-2DCF-4465-AF7A-F3A7B4E9715E}"/>
              </a:ext>
            </a:extLst>
          </p:cNvPr>
          <p:cNvCxnSpPr/>
          <p:nvPr/>
        </p:nvCxnSpPr>
        <p:spPr>
          <a:xfrm>
            <a:off x="3794078" y="2286000"/>
            <a:ext cx="1296537" cy="0"/>
          </a:xfrm>
          <a:prstGeom prst="straightConnector1">
            <a:avLst/>
          </a:prstGeom>
          <a:ln w="381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079EC009-BF95-4801-B12D-C46A0C48760C}"/>
              </a:ext>
            </a:extLst>
          </p:cNvPr>
          <p:cNvSpPr/>
          <p:nvPr/>
        </p:nvSpPr>
        <p:spPr>
          <a:xfrm>
            <a:off x="3794078" y="1865894"/>
            <a:ext cx="1286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Polarization</a:t>
            </a:r>
            <a:endParaRPr lang="en-US" dirty="0"/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41449" y="3787958"/>
            <a:ext cx="8229600" cy="3070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u="sng" dirty="0"/>
              <a:t>Non-polar Intermolecular Interactions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18288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ion-induced dipole</a:t>
            </a:r>
          </a:p>
          <a:p>
            <a:pPr marL="18288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dipole-induced dipole</a:t>
            </a:r>
          </a:p>
          <a:p>
            <a:pPr marL="18288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instantaneous dipole-induced dipole	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8768" y="977743"/>
            <a:ext cx="1361612" cy="1352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1401" y="964493"/>
            <a:ext cx="1539104" cy="135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2073928" y="2468792"/>
            <a:ext cx="21493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/>
              <a:t>non-polar</a:t>
            </a:r>
          </a:p>
          <a:p>
            <a:pPr algn="ctr"/>
            <a:r>
              <a:rPr lang="en-US" sz="2400" b="1" dirty="0"/>
              <a:t>molecule/atom</a:t>
            </a:r>
          </a:p>
        </p:txBody>
      </p:sp>
      <p:sp>
        <p:nvSpPr>
          <p:cNvPr id="9" name="Rectangle 8"/>
          <p:cNvSpPr/>
          <p:nvPr/>
        </p:nvSpPr>
        <p:spPr>
          <a:xfrm>
            <a:off x="4559300" y="2477501"/>
            <a:ext cx="286533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400" b="1" dirty="0"/>
              <a:t>instantaneous dipole</a:t>
            </a:r>
          </a:p>
          <a:p>
            <a:pPr algn="ctr"/>
            <a:r>
              <a:rPr lang="en-US" sz="2400" b="1" dirty="0"/>
              <a:t>and/or</a:t>
            </a:r>
          </a:p>
          <a:p>
            <a:pPr algn="ctr"/>
            <a:r>
              <a:rPr lang="en-US" sz="2400" b="1" dirty="0"/>
              <a:t>induced dipole</a:t>
            </a: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912" y="0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Non-polar Molecules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336" y="4493623"/>
            <a:ext cx="533016" cy="517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26675" y="4469948"/>
            <a:ext cx="599779" cy="559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10802" y="5281613"/>
            <a:ext cx="836009" cy="52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74967" y="5044448"/>
            <a:ext cx="429716" cy="33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125868" y="5062863"/>
            <a:ext cx="398145" cy="278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63302" y="5649413"/>
            <a:ext cx="1007306" cy="88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E633-E412-471E-B755-BECBDB00E988}" type="slidenum">
              <a:rPr lang="en-US" altLang="en-US" smtClean="0">
                <a:solidFill>
                  <a:srgbClr val="000000"/>
                </a:solidFill>
              </a:rPr>
              <a:pPr/>
              <a:t>32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/>
          <a:p>
            <a:fld id="{7B843183-8CCD-4919-9563-73A270F16CF0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/>
          </p:nvPr>
        </p:nvSpPr>
        <p:spPr>
          <a:xfrm>
            <a:off x="696321" y="0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Induced Dipole Forces</a:t>
            </a:r>
          </a:p>
        </p:txBody>
      </p:sp>
      <p:sp>
        <p:nvSpPr>
          <p:cNvPr id="319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19200" y="1371600"/>
            <a:ext cx="6553200" cy="4876800"/>
          </a:xfrm>
          <a:noFill/>
          <a:ln/>
        </p:spPr>
        <p:txBody>
          <a:bodyPr lIns="90488" tIns="44450" rIns="90488" bIns="44450"/>
          <a:lstStyle/>
          <a:p>
            <a:r>
              <a:rPr lang="en-US" altLang="en-US" sz="2800" dirty="0"/>
              <a:t>Ion-induced dipole: 3-15 kJ/mol</a:t>
            </a:r>
          </a:p>
          <a:p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  <a:p>
            <a:endParaRPr lang="en-US" altLang="en-US" sz="2800" dirty="0"/>
          </a:p>
          <a:p>
            <a:pPr lvl="1">
              <a:spcBef>
                <a:spcPts val="1200"/>
              </a:spcBef>
            </a:pPr>
            <a:endParaRPr lang="en-US" altLang="en-US" sz="2400" dirty="0">
              <a:solidFill>
                <a:srgbClr val="C00000"/>
              </a:solidFill>
            </a:endParaRPr>
          </a:p>
          <a:p>
            <a:endParaRPr lang="en-US" altLang="en-US" sz="2800" dirty="0"/>
          </a:p>
          <a:p>
            <a:r>
              <a:rPr lang="en-US" altLang="en-US" sz="2800" dirty="0"/>
              <a:t>Dipole-induced dipole: 2-10 kJ/mol</a:t>
            </a:r>
            <a:endParaRPr lang="en-US" altLang="en-US" sz="28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induced dipole 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2487706"/>
            <a:ext cx="950259" cy="941294"/>
          </a:xfrm>
          <a:prstGeom prst="rect">
            <a:avLst/>
          </a:prstGeom>
        </p:spPr>
      </p:pic>
      <p:pic>
        <p:nvPicPr>
          <p:cNvPr id="7" name="Picture 6" descr="induced dipole 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10599" y="2133600"/>
            <a:ext cx="3324128" cy="615179"/>
          </a:xfrm>
          <a:prstGeom prst="rect">
            <a:avLst/>
          </a:prstGeom>
        </p:spPr>
      </p:pic>
      <p:pic>
        <p:nvPicPr>
          <p:cNvPr id="8" name="Picture 7" descr="induced dipole 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10000" y="3124200"/>
            <a:ext cx="3318913" cy="614214"/>
          </a:xfrm>
          <a:prstGeom prst="rect">
            <a:avLst/>
          </a:prstGeom>
        </p:spPr>
      </p:pic>
      <p:pic>
        <p:nvPicPr>
          <p:cNvPr id="9" name="Picture 8" descr="induced dipole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66025" y="5629835"/>
            <a:ext cx="3906175" cy="1075765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flipV="1">
            <a:off x="1905000" y="2514600"/>
            <a:ext cx="1676400" cy="2286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1905000" y="3124200"/>
            <a:ext cx="1676400" cy="22860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828800" y="2133600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333CC"/>
              </a:buClr>
            </a:pPr>
            <a:r>
              <a:rPr lang="en-US" sz="2400" dirty="0">
                <a:solidFill>
                  <a:srgbClr val="000000"/>
                </a:solidFill>
              </a:rPr>
              <a:t>+ cation</a:t>
            </a:r>
            <a:endParaRPr 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8800" y="327213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3333CC"/>
              </a:buClr>
            </a:pPr>
            <a:r>
              <a:rPr lang="en-US" sz="2400" dirty="0">
                <a:solidFill>
                  <a:srgbClr val="000000"/>
                </a:solidFill>
              </a:rPr>
              <a:t>+ anion</a:t>
            </a:r>
            <a:endParaRPr lang="en-US" sz="2400" baseline="-250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000" y="3429000"/>
            <a:ext cx="1447800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rgbClr val="3333CC"/>
              </a:buClr>
            </a:pPr>
            <a:r>
              <a:rPr lang="en-US" sz="2400" dirty="0">
                <a:solidFill>
                  <a:srgbClr val="000000"/>
                </a:solidFill>
              </a:rPr>
              <a:t>Neutral atom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17" name="Picture 2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3596" y="2147346"/>
            <a:ext cx="3249612" cy="389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9" name="Text Box 17"/>
          <p:cNvSpPr txBox="1">
            <a:spLocks noChangeArrowheads="1"/>
          </p:cNvSpPr>
          <p:nvPr/>
        </p:nvSpPr>
        <p:spPr bwMode="auto">
          <a:xfrm>
            <a:off x="4999558" y="1281785"/>
            <a:ext cx="4038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400" b="1" dirty="0"/>
              <a:t>Dispersion forces usually increase with molar mass.</a:t>
            </a:r>
          </a:p>
        </p:txBody>
      </p:sp>
      <p:sp>
        <p:nvSpPr>
          <p:cNvPr id="8213" name="Line 21"/>
          <p:cNvSpPr>
            <a:spLocks noChangeShapeType="1"/>
          </p:cNvSpPr>
          <p:nvPr/>
        </p:nvSpPr>
        <p:spPr bwMode="auto">
          <a:xfrm>
            <a:off x="6307658" y="4220621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214" name="Line 22"/>
          <p:cNvSpPr>
            <a:spLocks noChangeShapeType="1"/>
          </p:cNvSpPr>
          <p:nvPr/>
        </p:nvSpPr>
        <p:spPr bwMode="auto">
          <a:xfrm>
            <a:off x="8536508" y="4220621"/>
            <a:ext cx="0" cy="16002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696321" y="0"/>
            <a:ext cx="7724775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u="sng" dirty="0"/>
              <a:t>Instantaneous dipole-induced dipole</a:t>
            </a: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5420" y="2112782"/>
            <a:ext cx="1539104" cy="135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9818" y="2130412"/>
            <a:ext cx="1539104" cy="13572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271819" y="3484524"/>
            <a:ext cx="211243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/>
              <a:t>instantaneous dipole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742411" y="3535796"/>
            <a:ext cx="1641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induced dipole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48786" y="4538982"/>
            <a:ext cx="484655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Interaction between non-polar atoms and/or molecules.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843854D-14A4-4793-B922-DE9951F924F0}"/>
              </a:ext>
            </a:extLst>
          </p:cNvPr>
          <p:cNvSpPr/>
          <p:nvPr/>
        </p:nvSpPr>
        <p:spPr>
          <a:xfrm>
            <a:off x="1316729" y="5719870"/>
            <a:ext cx="2356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0.05-40 kJ/mol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9" grpId="0"/>
      <p:bldP spid="8213" grpId="0" animBg="1"/>
      <p:bldP spid="82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8C80ABC-BCF6-4FB9-A0FC-419DD6C72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C16B7C-5EAC-4485-B2A0-1F6367395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3047" y="1740014"/>
            <a:ext cx="6821295" cy="4720464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541EE116-47AB-4364-BD15-932AE6008295}"/>
              </a:ext>
            </a:extLst>
          </p:cNvPr>
          <p:cNvSpPr txBox="1">
            <a:spLocks noChangeArrowheads="1"/>
          </p:cNvSpPr>
          <p:nvPr/>
        </p:nvSpPr>
        <p:spPr>
          <a:xfrm>
            <a:off x="696321" y="0"/>
            <a:ext cx="7724775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u="sng" dirty="0"/>
              <a:t>Size Matters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4DF4DD-A825-4D94-A247-B6F6D938F4A8}"/>
              </a:ext>
            </a:extLst>
          </p:cNvPr>
          <p:cNvSpPr/>
          <p:nvPr/>
        </p:nvSpPr>
        <p:spPr>
          <a:xfrm>
            <a:off x="913975" y="945741"/>
            <a:ext cx="72923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/>
              <a:t>Hydrocarbon = carbon + hydrogen = non-polar molecules</a:t>
            </a:r>
          </a:p>
        </p:txBody>
      </p:sp>
    </p:spTree>
    <p:extLst>
      <p:ext uri="{BB962C8B-B14F-4D97-AF65-F5344CB8AC3E}">
        <p14:creationId xmlns:p14="http://schemas.microsoft.com/office/powerpoint/2010/main" val="16114846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1" y="912526"/>
            <a:ext cx="3792349" cy="524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696321" y="0"/>
            <a:ext cx="7724775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Gecko Wall Walking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9948" y="3362314"/>
            <a:ext cx="4749085" cy="2746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514350" lvl="0" indent="-514350">
              <a:lnSpc>
                <a:spcPct val="110000"/>
              </a:lnSpc>
              <a:defRPr/>
            </a:pPr>
            <a:r>
              <a:rPr lang="en-US" sz="2400" u="sng" dirty="0"/>
              <a:t>Intermolecular interaction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R="0" lvl="1" indent="-457200" algn="l" defTabSz="914400" rtl="0" eaLnBrk="1" fontAlgn="auto" latinLnBrk="0" hangingPunct="1">
              <a:lnSpc>
                <a:spcPct val="11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dipole-dipole</a:t>
            </a:r>
          </a:p>
          <a:p>
            <a:pPr marR="0" lvl="1" indent="-457200" algn="l" defTabSz="914400" rtl="0" eaLnBrk="1" fontAlgn="auto" latinLnBrk="0" hangingPunct="1">
              <a:lnSpc>
                <a:spcPct val="110000"/>
              </a:lnSpc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dipole-induced dipole</a:t>
            </a:r>
          </a:p>
          <a:p>
            <a:pPr lvl="1" indent="-457200">
              <a:lnSpc>
                <a:spcPct val="110000"/>
              </a:lnSpc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r>
              <a:rPr lang="en-US" sz="2000" dirty="0"/>
              <a:t>Instantaneous dipole-induced dipole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36</a:t>
            </a:fld>
            <a:endParaRPr lang="en-US"/>
          </a:p>
        </p:txBody>
      </p:sp>
      <p:pic>
        <p:nvPicPr>
          <p:cNvPr id="343042" name="Picture 2" descr="Related image">
            <a:extLst>
              <a:ext uri="{FF2B5EF4-FFF2-40B4-BE49-F238E27FC236}">
                <a16:creationId xmlns:a16="http://schemas.microsoft.com/office/drawing/2014/main" id="{EA21C2C1-5D83-4A22-AB66-6D237C7A4C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70" y="1006520"/>
            <a:ext cx="4053650" cy="2280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044" name="Picture 4" descr="Related image">
            <a:extLst>
              <a:ext uri="{FF2B5EF4-FFF2-40B4-BE49-F238E27FC236}">
                <a16:creationId xmlns:a16="http://schemas.microsoft.com/office/drawing/2014/main" id="{E8B746F3-72DC-40D4-A6ED-0379A64B4E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90" y="5008517"/>
            <a:ext cx="30480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98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457322" y="2640346"/>
            <a:ext cx="8229600" cy="4800599"/>
          </a:xfrm>
        </p:spPr>
        <p:txBody>
          <a:bodyPr>
            <a:normAutofit/>
          </a:bodyPr>
          <a:lstStyle/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sz="2800" dirty="0"/>
              <a:t>ion-dipole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sz="2800" dirty="0"/>
              <a:t>dipole-dipole</a:t>
            </a:r>
          </a:p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sz="2800" dirty="0"/>
              <a:t>hydrogen bonding</a:t>
            </a:r>
          </a:p>
          <a:p>
            <a:pPr marL="514350" indent="-514350">
              <a:spcBef>
                <a:spcPts val="2400"/>
              </a:spcBef>
              <a:buAutoNum type="arabicParenR"/>
            </a:pPr>
            <a:r>
              <a:rPr lang="en-US" sz="2800" dirty="0"/>
              <a:t>Induced/instantaneous dipole: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2400" dirty="0"/>
              <a:t>	ion-induced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2400" dirty="0"/>
              <a:t>	dipole-induced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2400" dirty="0"/>
              <a:t>	instantaneous dipole-induced dipole (dispersion forces) 	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Flavors of Intermolecular Forces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0341" y="1175179"/>
            <a:ext cx="744667" cy="723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45370" y="1134917"/>
            <a:ext cx="837940" cy="781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0818D91-1DA7-42E5-9368-F462CA60E025}"/>
              </a:ext>
            </a:extLst>
          </p:cNvPr>
          <p:cNvGrpSpPr/>
          <p:nvPr/>
        </p:nvGrpSpPr>
        <p:grpSpPr>
          <a:xfrm>
            <a:off x="3699571" y="1068608"/>
            <a:ext cx="1792878" cy="809509"/>
            <a:chOff x="3668748" y="2476900"/>
            <a:chExt cx="1792878" cy="809509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39250" y="1065960"/>
            <a:ext cx="815495" cy="810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382A612-308E-41EB-869A-C63AC509D34D}"/>
              </a:ext>
            </a:extLst>
          </p:cNvPr>
          <p:cNvSpPr txBox="1"/>
          <p:nvPr/>
        </p:nvSpPr>
        <p:spPr>
          <a:xfrm>
            <a:off x="1089062" y="1982913"/>
            <a:ext cx="101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A97E1-CC91-4EA1-B599-785A6155F75B}"/>
              </a:ext>
            </a:extLst>
          </p:cNvPr>
          <p:cNvSpPr txBox="1"/>
          <p:nvPr/>
        </p:nvSpPr>
        <p:spPr>
          <a:xfrm>
            <a:off x="3728068" y="1945695"/>
            <a:ext cx="1676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Polar Molecules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D5271B6D-F74F-4C0F-837A-8A3217045E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49747" y="2685404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C0B6C15-62CD-432F-8BC4-6BDA9121A786}"/>
              </a:ext>
            </a:extLst>
          </p:cNvPr>
          <p:cNvSpPr txBox="1"/>
          <p:nvPr/>
        </p:nvSpPr>
        <p:spPr>
          <a:xfrm>
            <a:off x="6072027" y="1962365"/>
            <a:ext cx="2876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Nonpolar Molecules/Atoms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11226019-6C1C-4577-A492-FD041DA05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61383" y="3448037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AFE9159-1048-4357-A6CE-43D3A8F9C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71838" y="4200939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0FA6A741-8408-4E60-8DDA-64C1EABC81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492449" y="4926545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348676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>
          <a:xfrm>
            <a:off x="-26126" y="6529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Intermolecular Forces</a:t>
            </a:r>
          </a:p>
        </p:txBody>
      </p:sp>
      <p:pic>
        <p:nvPicPr>
          <p:cNvPr id="53254" name="Picture 6" descr="11_1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b="3732"/>
          <a:stretch>
            <a:fillRect/>
          </a:stretch>
        </p:blipFill>
        <p:spPr>
          <a:xfrm>
            <a:off x="215900" y="1211852"/>
            <a:ext cx="8686800" cy="524119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5969726"/>
            <a:ext cx="6322423" cy="8882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458885" y="653073"/>
            <a:ext cx="7299325" cy="4604727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What type(s) of intermolecular forces exist between the following pairs?</a:t>
            </a:r>
          </a:p>
          <a:p>
            <a:pPr eaLnBrk="1" hangingPunct="1">
              <a:defRPr/>
            </a:pPr>
            <a:endParaRPr lang="en-US" dirty="0"/>
          </a:p>
          <a:p>
            <a:pPr marL="457200" indent="-457200" eaLnBrk="1" hangingPunct="1">
              <a:defRPr/>
            </a:pPr>
            <a:r>
              <a:rPr lang="en-US" dirty="0"/>
              <a:t>1)	</a:t>
            </a:r>
            <a:r>
              <a:rPr lang="en-US" dirty="0" err="1"/>
              <a:t>HBr</a:t>
            </a:r>
            <a:r>
              <a:rPr lang="en-US" dirty="0"/>
              <a:t> and H</a:t>
            </a:r>
            <a:r>
              <a:rPr lang="en-US" baseline="-25000" dirty="0"/>
              <a:t>2</a:t>
            </a:r>
            <a:r>
              <a:rPr lang="en-US" dirty="0"/>
              <a:t>S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dirty="0"/>
          </a:p>
          <a:p>
            <a:pPr marL="457200" indent="-457200" eaLnBrk="1" hangingPunct="1">
              <a:defRPr/>
            </a:pPr>
            <a:r>
              <a:rPr lang="en-US" dirty="0"/>
              <a:t>2)	Cl</a:t>
            </a:r>
            <a:r>
              <a:rPr lang="en-US" baseline="-25000" dirty="0"/>
              <a:t>2</a:t>
            </a:r>
            <a:r>
              <a:rPr lang="en-US" dirty="0"/>
              <a:t> and CBr</a:t>
            </a:r>
            <a:r>
              <a:rPr lang="en-US" baseline="-25000" dirty="0"/>
              <a:t>4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dirty="0"/>
          </a:p>
          <a:p>
            <a:pPr marL="457200" indent="-457200" eaLnBrk="1" hangingPunct="1">
              <a:defRPr/>
            </a:pPr>
            <a:r>
              <a:rPr lang="en-US" dirty="0"/>
              <a:t>3) 	I</a:t>
            </a:r>
            <a:r>
              <a:rPr lang="en-US" baseline="-25000" dirty="0"/>
              <a:t>2</a:t>
            </a:r>
            <a:r>
              <a:rPr lang="en-US" dirty="0"/>
              <a:t> and NO</a:t>
            </a:r>
            <a:r>
              <a:rPr lang="en-US" baseline="-25000" dirty="0"/>
              <a:t>3</a:t>
            </a:r>
            <a:r>
              <a:rPr lang="en-US" baseline="30000" dirty="0"/>
              <a:t>- </a:t>
            </a:r>
            <a:r>
              <a:rPr lang="en-US" dirty="0"/>
              <a:t>       </a:t>
            </a:r>
          </a:p>
          <a:p>
            <a:pPr marL="457200" indent="-457200" eaLnBrk="1" hangingPunct="1">
              <a:buFont typeface="Arial" charset="0"/>
              <a:buAutoNum type="alphaLcParenBoth"/>
              <a:defRPr/>
            </a:pPr>
            <a:endParaRPr lang="en-US" dirty="0"/>
          </a:p>
          <a:p>
            <a:pPr marL="457200" indent="-457200" eaLnBrk="1" hangingPunct="1">
              <a:defRPr/>
            </a:pPr>
            <a:r>
              <a:rPr lang="en-US" dirty="0"/>
              <a:t>4) 	NH</a:t>
            </a:r>
            <a:r>
              <a:rPr lang="en-US" baseline="-25000" dirty="0"/>
              <a:t>3</a:t>
            </a:r>
            <a:r>
              <a:rPr lang="en-US" dirty="0"/>
              <a:t> and C</a:t>
            </a:r>
            <a:r>
              <a:rPr lang="en-US" baseline="-25000" dirty="0"/>
              <a:t>6</a:t>
            </a:r>
            <a:r>
              <a:rPr lang="en-US" dirty="0"/>
              <a:t>H</a:t>
            </a:r>
            <a:r>
              <a:rPr lang="en-US" baseline="-25000" dirty="0"/>
              <a:t>6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44925" y="5553763"/>
            <a:ext cx="68145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Hint: First classify the species into three categories:  </a:t>
            </a:r>
          </a:p>
          <a:p>
            <a:pPr marL="914400"/>
            <a:r>
              <a:rPr lang="en-US" sz="2400" dirty="0">
                <a:solidFill>
                  <a:srgbClr val="FF0000"/>
                </a:solidFill>
              </a:rPr>
              <a:t>ionic, polar, or nonpolar.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A4E944A6-B56A-49D2-9710-FF60FF652DF2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667821" y="2286852"/>
            <a:ext cx="5424672" cy="2613319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dipole-dipole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ion-dipole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ion-induced dipole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dipole-induced dipole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Aft>
                <a:spcPts val="1200"/>
              </a:spcAft>
              <a:buClrTx/>
              <a:buSzTx/>
              <a:buFont typeface="+mj-lt"/>
              <a:buAutoNum type="alphaUcPeriod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instantaneous dipole-induced dipole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74732" y="1844786"/>
            <a:ext cx="478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solidFill>
                  <a:srgbClr val="3333FF"/>
                </a:solidFill>
              </a:rPr>
              <a:t>Question: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C6BE-291D-4CDD-99B1-1A4A452F7740}" type="slidenum">
              <a:rPr lang="en-US">
                <a:solidFill>
                  <a:srgbClr val="000000"/>
                </a:solidFill>
              </a:rPr>
              <a:pPr/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84" name="Rectangle 44"/>
          <p:cNvSpPr>
            <a:spLocks noGrp="1" noChangeArrowheads="1"/>
          </p:cNvSpPr>
          <p:nvPr>
            <p:ph type="title"/>
          </p:nvPr>
        </p:nvSpPr>
        <p:spPr>
          <a:xfrm>
            <a:off x="683617" y="6529"/>
            <a:ext cx="7772400" cy="914400"/>
          </a:xfrm>
        </p:spPr>
        <p:txBody>
          <a:bodyPr/>
          <a:lstStyle/>
          <a:p>
            <a:r>
              <a:rPr lang="en-US" altLang="en-US" u="sng" dirty="0"/>
              <a:t>States of Matter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63822" y="3855955"/>
            <a:ext cx="8763000" cy="231866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pPr>
              <a:spcBef>
                <a:spcPts val="0"/>
              </a:spcBef>
              <a:buClr>
                <a:srgbClr val="FF0000"/>
              </a:buClr>
            </a:pPr>
            <a:r>
              <a:rPr lang="en-US" altLang="en-US" sz="2800" dirty="0"/>
              <a:t>A </a:t>
            </a:r>
            <a:r>
              <a:rPr lang="en-US" altLang="en-US" sz="2800" b="1" i="1" dirty="0">
                <a:solidFill>
                  <a:srgbClr val="FF0000"/>
                </a:solidFill>
              </a:rPr>
              <a:t>phase</a:t>
            </a:r>
            <a:r>
              <a:rPr lang="en-US" altLang="en-US" sz="2800" b="1" i="1" dirty="0">
                <a:solidFill>
                  <a:schemeClr val="accent1"/>
                </a:solidFill>
              </a:rPr>
              <a:t> </a:t>
            </a:r>
            <a:r>
              <a:rPr lang="en-US" altLang="en-US" sz="2800" dirty="0"/>
              <a:t>is </a:t>
            </a:r>
          </a:p>
          <a:p>
            <a:pPr marL="860425" indent="-117475">
              <a:spcBef>
                <a:spcPts val="0"/>
              </a:spcBef>
              <a:buClr>
                <a:srgbClr val="FF0000"/>
              </a:buClr>
              <a:buNone/>
            </a:pPr>
            <a:r>
              <a:rPr lang="en-US" altLang="en-US" sz="2400" dirty="0"/>
              <a:t>- a homogeneous part of the system in contact with other parts of the system but separated from them by a “well-defined” boundary.</a:t>
            </a:r>
          </a:p>
          <a:p>
            <a:pPr lvl="1">
              <a:spcBef>
                <a:spcPts val="0"/>
              </a:spcBef>
              <a:buClr>
                <a:srgbClr val="FF0000"/>
              </a:buClr>
              <a:buNone/>
            </a:pPr>
            <a:r>
              <a:rPr lang="en-US" altLang="en-US" sz="2400" dirty="0"/>
              <a:t>	- has </a:t>
            </a:r>
            <a:r>
              <a:rPr lang="en-US" altLang="en-US" sz="2400" kern="0" dirty="0"/>
              <a:t>a distinct set of physical properties. </a:t>
            </a:r>
            <a:endParaRPr lang="en-US" altLang="en-US" sz="24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118587" y="1959828"/>
            <a:ext cx="13773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Solid - ice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971366" y="2607528"/>
            <a:ext cx="18950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Liquid - water</a:t>
            </a:r>
          </a:p>
        </p:txBody>
      </p:sp>
      <p:pic>
        <p:nvPicPr>
          <p:cNvPr id="9" name="Picture 13" descr="CHA56027"/>
          <p:cNvPicPr>
            <a:picLocks noChangeAspect="1" noChangeArrowheads="1"/>
          </p:cNvPicPr>
          <p:nvPr/>
        </p:nvPicPr>
        <p:blipFill>
          <a:blip r:embed="rId3" cstate="print"/>
          <a:srcRect l="21159" t="17693" r="2351" b="3932"/>
          <a:stretch>
            <a:fillRect/>
          </a:stretch>
        </p:blipFill>
        <p:spPr bwMode="auto">
          <a:xfrm>
            <a:off x="2078726" y="1010608"/>
            <a:ext cx="2290736" cy="280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5323562" y="1189973"/>
            <a:ext cx="1277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333FF"/>
                </a:solidFill>
              </a:rPr>
              <a:t>H</a:t>
            </a:r>
            <a:r>
              <a:rPr lang="en-US" sz="3600" baseline="-25000" dirty="0">
                <a:solidFill>
                  <a:srgbClr val="3333FF"/>
                </a:solidFill>
              </a:rPr>
              <a:t>2</a:t>
            </a:r>
            <a:r>
              <a:rPr lang="en-US" sz="3600" dirty="0">
                <a:solidFill>
                  <a:srgbClr val="3333FF"/>
                </a:solidFill>
              </a:rPr>
              <a:t>O</a:t>
            </a: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0583C162-AD13-44A5-A361-FF3F7A829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962" y="3208255"/>
            <a:ext cx="1992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Gas - humidity</a:t>
            </a: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22833" y="993772"/>
            <a:ext cx="9103056" cy="5197689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spcBef>
                <a:spcPts val="2400"/>
              </a:spcBef>
              <a:buFont typeface="Arial" pitchFamily="34" charset="0"/>
              <a:buAutoNum type="arabicParenR"/>
            </a:pPr>
            <a:r>
              <a:rPr lang="en-US" dirty="0"/>
              <a:t>ion-dipole</a:t>
            </a:r>
          </a:p>
          <a:p>
            <a:pPr marL="514350" indent="-514350">
              <a:spcBef>
                <a:spcPts val="3600"/>
              </a:spcBef>
              <a:buAutoNum type="arabicParenR"/>
            </a:pPr>
            <a:r>
              <a:rPr lang="en-US" dirty="0"/>
              <a:t>dipole-dipole</a:t>
            </a:r>
          </a:p>
          <a:p>
            <a:pPr marL="514350" indent="-514350">
              <a:spcBef>
                <a:spcPts val="3600"/>
              </a:spcBef>
              <a:buFont typeface="Arial" pitchFamily="34" charset="0"/>
              <a:buAutoNum type="arabicParenR"/>
            </a:pPr>
            <a:r>
              <a:rPr lang="en-US" dirty="0"/>
              <a:t>hydrogen bonding</a:t>
            </a:r>
          </a:p>
          <a:p>
            <a:pPr marL="514350" indent="-514350">
              <a:spcBef>
                <a:spcPts val="3600"/>
              </a:spcBef>
              <a:buAutoNum type="arabicParenR"/>
            </a:pPr>
            <a:r>
              <a:rPr lang="en-US" dirty="0"/>
              <a:t>Induced/instantaneous dipole: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/>
              <a:t>	ion-induced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1600" dirty="0"/>
              <a:t>	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/>
              <a:t>	dipole-induced dipole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sz="1800" dirty="0"/>
              <a:t>	</a:t>
            </a:r>
          </a:p>
          <a:p>
            <a:pPr marL="914400" lvl="1" indent="-514350">
              <a:spcBef>
                <a:spcPts val="600"/>
              </a:spcBef>
              <a:buNone/>
            </a:pPr>
            <a:r>
              <a:rPr lang="en-US" dirty="0"/>
              <a:t>	instantaneous dipole-induced dipole 	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E742CF8A-5889-4A26-887A-F9C92EC7E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Strength of Intermolecular Forces</a:t>
            </a:r>
          </a:p>
        </p:txBody>
      </p:sp>
      <p:pic>
        <p:nvPicPr>
          <p:cNvPr id="22" name="Picture 4">
            <a:extLst>
              <a:ext uri="{FF2B5EF4-FFF2-40B4-BE49-F238E27FC236}">
                <a16:creationId xmlns:a16="http://schemas.microsoft.com/office/drawing/2014/main" id="{AF4CB2A7-52DA-4168-ABD9-B0DAD27EE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11001" y="1155633"/>
            <a:ext cx="443643" cy="43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5D978BC-EE67-435D-A905-FD631F18F3C6}"/>
              </a:ext>
            </a:extLst>
          </p:cNvPr>
          <p:cNvGrpSpPr/>
          <p:nvPr/>
        </p:nvGrpSpPr>
        <p:grpSpPr>
          <a:xfrm>
            <a:off x="5627041" y="1070081"/>
            <a:ext cx="1241406" cy="560512"/>
            <a:chOff x="3668748" y="2476900"/>
            <a:chExt cx="1792878" cy="809509"/>
          </a:xfrm>
        </p:grpSpPr>
        <p:pic>
          <p:nvPicPr>
            <p:cNvPr id="24" name="Picture 3">
              <a:extLst>
                <a:ext uri="{FF2B5EF4-FFF2-40B4-BE49-F238E27FC236}">
                  <a16:creationId xmlns:a16="http://schemas.microsoft.com/office/drawing/2014/main" id="{94F17571-0129-47B7-BE03-3C862FE69D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1F8C60E5-1D5C-40D7-BD3A-6976B08698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">
              <a:extLst>
                <a:ext uri="{FF2B5EF4-FFF2-40B4-BE49-F238E27FC236}">
                  <a16:creationId xmlns:a16="http://schemas.microsoft.com/office/drawing/2014/main" id="{52EF3090-CC6B-40C8-B08A-2A181E35E1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" name="Picture 4">
            <a:extLst>
              <a:ext uri="{FF2B5EF4-FFF2-40B4-BE49-F238E27FC236}">
                <a16:creationId xmlns:a16="http://schemas.microsoft.com/office/drawing/2014/main" id="{8344DCCE-D358-4986-B49D-65346D247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94830" y="4208976"/>
            <a:ext cx="443643" cy="430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>
            <a:extLst>
              <a:ext uri="{FF2B5EF4-FFF2-40B4-BE49-F238E27FC236}">
                <a16:creationId xmlns:a16="http://schemas.microsoft.com/office/drawing/2014/main" id="{43F92A03-8E63-4157-8AE7-DD107A10E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4238" y="4091156"/>
            <a:ext cx="718271" cy="63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4">
            <a:extLst>
              <a:ext uri="{FF2B5EF4-FFF2-40B4-BE49-F238E27FC236}">
                <a16:creationId xmlns:a16="http://schemas.microsoft.com/office/drawing/2014/main" id="{FF277AD1-813B-4807-8394-BC387C42F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0013" y="4917120"/>
            <a:ext cx="718271" cy="63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4">
            <a:extLst>
              <a:ext uri="{FF2B5EF4-FFF2-40B4-BE49-F238E27FC236}">
                <a16:creationId xmlns:a16="http://schemas.microsoft.com/office/drawing/2014/main" id="{A6DCFCA0-7AD6-4574-852E-0DAC81F63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94064" y="5739363"/>
            <a:ext cx="718271" cy="63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66B0E38E-6F26-4D36-8172-121521A3048F}"/>
              </a:ext>
            </a:extLst>
          </p:cNvPr>
          <p:cNvGrpSpPr/>
          <p:nvPr/>
        </p:nvGrpSpPr>
        <p:grpSpPr>
          <a:xfrm>
            <a:off x="5969188" y="2028500"/>
            <a:ext cx="1241406" cy="560512"/>
            <a:chOff x="3668748" y="2476900"/>
            <a:chExt cx="1792878" cy="809509"/>
          </a:xfrm>
        </p:grpSpPr>
        <p:pic>
          <p:nvPicPr>
            <p:cNvPr id="44" name="Picture 3">
              <a:extLst>
                <a:ext uri="{FF2B5EF4-FFF2-40B4-BE49-F238E27FC236}">
                  <a16:creationId xmlns:a16="http://schemas.microsoft.com/office/drawing/2014/main" id="{30108110-413E-41B1-86C9-371B868DD4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2">
              <a:extLst>
                <a:ext uri="{FF2B5EF4-FFF2-40B4-BE49-F238E27FC236}">
                  <a16:creationId xmlns:a16="http://schemas.microsoft.com/office/drawing/2014/main" id="{358D30B4-C9C8-4D44-80DE-74E6D8465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3">
              <a:extLst>
                <a:ext uri="{FF2B5EF4-FFF2-40B4-BE49-F238E27FC236}">
                  <a16:creationId xmlns:a16="http://schemas.microsoft.com/office/drawing/2014/main" id="{4AFE4507-D800-47D6-A6A6-7B018486FD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A0A61DC-5DD8-4728-9923-4B2589820C82}"/>
              </a:ext>
            </a:extLst>
          </p:cNvPr>
          <p:cNvGrpSpPr/>
          <p:nvPr/>
        </p:nvGrpSpPr>
        <p:grpSpPr>
          <a:xfrm>
            <a:off x="4614951" y="2028500"/>
            <a:ext cx="1241406" cy="560512"/>
            <a:chOff x="3668748" y="2476900"/>
            <a:chExt cx="1792878" cy="809509"/>
          </a:xfrm>
        </p:grpSpPr>
        <p:pic>
          <p:nvPicPr>
            <p:cNvPr id="48" name="Picture 3">
              <a:extLst>
                <a:ext uri="{FF2B5EF4-FFF2-40B4-BE49-F238E27FC236}">
                  <a16:creationId xmlns:a16="http://schemas.microsoft.com/office/drawing/2014/main" id="{4C860D92-05B8-4EFC-9176-8E697770BC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2">
              <a:extLst>
                <a:ext uri="{FF2B5EF4-FFF2-40B4-BE49-F238E27FC236}">
                  <a16:creationId xmlns:a16="http://schemas.microsoft.com/office/drawing/2014/main" id="{9642B553-6733-44D9-A796-B7DC835BE8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3">
              <a:extLst>
                <a:ext uri="{FF2B5EF4-FFF2-40B4-BE49-F238E27FC236}">
                  <a16:creationId xmlns:a16="http://schemas.microsoft.com/office/drawing/2014/main" id="{552F3B48-0087-4275-852D-1DC45DBA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2" name="Group 17">
            <a:extLst>
              <a:ext uri="{FF2B5EF4-FFF2-40B4-BE49-F238E27FC236}">
                <a16:creationId xmlns:a16="http://schemas.microsoft.com/office/drawing/2014/main" id="{8F461872-B4C7-48A4-893B-B32D888E1C27}"/>
              </a:ext>
            </a:extLst>
          </p:cNvPr>
          <p:cNvGrpSpPr>
            <a:grpSpLocks/>
          </p:cNvGrpSpPr>
          <p:nvPr/>
        </p:nvGrpSpPr>
        <p:grpSpPr bwMode="auto">
          <a:xfrm>
            <a:off x="4835124" y="2856767"/>
            <a:ext cx="1681163" cy="685801"/>
            <a:chOff x="806" y="2216"/>
            <a:chExt cx="1059" cy="432"/>
          </a:xfrm>
        </p:grpSpPr>
        <p:sp>
          <p:nvSpPr>
            <p:cNvPr id="60" name="Text Box 12">
              <a:extLst>
                <a:ext uri="{FF2B5EF4-FFF2-40B4-BE49-F238E27FC236}">
                  <a16:creationId xmlns:a16="http://schemas.microsoft.com/office/drawing/2014/main" id="{94EEC2A7-BED3-4BE3-ADF3-F803DAE622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6" y="2269"/>
              <a:ext cx="251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200" dirty="0"/>
                <a:t>X</a:t>
              </a:r>
            </a:p>
          </p:txBody>
        </p:sp>
        <p:sp>
          <p:nvSpPr>
            <p:cNvPr id="61" name="Text Box 13">
              <a:extLst>
                <a:ext uri="{FF2B5EF4-FFF2-40B4-BE49-F238E27FC236}">
                  <a16:creationId xmlns:a16="http://schemas.microsoft.com/office/drawing/2014/main" id="{D0D2FC84-EAEE-4929-A925-CD33BCF9BD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280"/>
              <a:ext cx="27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200" dirty="0"/>
                <a:t>H</a:t>
              </a:r>
            </a:p>
          </p:txBody>
        </p:sp>
        <p:sp>
          <p:nvSpPr>
            <p:cNvPr id="62" name="Text Box 14">
              <a:extLst>
                <a:ext uri="{FF2B5EF4-FFF2-40B4-BE49-F238E27FC236}">
                  <a16:creationId xmlns:a16="http://schemas.microsoft.com/office/drawing/2014/main" id="{5E2E1D86-F604-4EED-BAE1-5FAB945A5D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0" y="2216"/>
              <a:ext cx="295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200"/>
                <a:t>…</a:t>
              </a:r>
            </a:p>
          </p:txBody>
        </p:sp>
        <p:sp>
          <p:nvSpPr>
            <p:cNvPr id="63" name="Text Box 15">
              <a:extLst>
                <a:ext uri="{FF2B5EF4-FFF2-40B4-BE49-F238E27FC236}">
                  <a16:creationId xmlns:a16="http://schemas.microsoft.com/office/drawing/2014/main" id="{3E9982E7-1456-473D-A76A-5A5A2C642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08" y="2280"/>
              <a:ext cx="25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/>
              <a:r>
                <a:rPr lang="en-US" sz="3200" dirty="0"/>
                <a:t>X</a:t>
              </a:r>
            </a:p>
          </p:txBody>
        </p:sp>
        <p:sp>
          <p:nvSpPr>
            <p:cNvPr id="64" name="Line 16">
              <a:extLst>
                <a:ext uri="{FF2B5EF4-FFF2-40B4-BE49-F238E27FC236}">
                  <a16:creationId xmlns:a16="http://schemas.microsoft.com/office/drawing/2014/main" id="{2418F3CD-B36F-4CD8-B299-0D74E4B054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3" y="2473"/>
              <a:ext cx="19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3200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87E54D9-ADCC-4782-A645-C5809EF5C401}"/>
              </a:ext>
            </a:extLst>
          </p:cNvPr>
          <p:cNvGrpSpPr/>
          <p:nvPr/>
        </p:nvGrpSpPr>
        <p:grpSpPr>
          <a:xfrm>
            <a:off x="4640385" y="4931490"/>
            <a:ext cx="1241406" cy="560512"/>
            <a:chOff x="3668748" y="2476900"/>
            <a:chExt cx="1792878" cy="809509"/>
          </a:xfrm>
        </p:grpSpPr>
        <p:pic>
          <p:nvPicPr>
            <p:cNvPr id="66" name="Picture 3">
              <a:extLst>
                <a:ext uri="{FF2B5EF4-FFF2-40B4-BE49-F238E27FC236}">
                  <a16:creationId xmlns:a16="http://schemas.microsoft.com/office/drawing/2014/main" id="{8776E9ED-7A5B-49EF-B654-91FF4A4C114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72518" y="2583100"/>
              <a:ext cx="1128304" cy="703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2">
              <a:extLst>
                <a:ext uri="{FF2B5EF4-FFF2-40B4-BE49-F238E27FC236}">
                  <a16:creationId xmlns:a16="http://schemas.microsoft.com/office/drawing/2014/main" id="{969E949E-5EAD-4277-8C7C-CDE172C2A1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31910" y="2491294"/>
              <a:ext cx="429716" cy="332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8" name="Picture 3">
              <a:extLst>
                <a:ext uri="{FF2B5EF4-FFF2-40B4-BE49-F238E27FC236}">
                  <a16:creationId xmlns:a16="http://schemas.microsoft.com/office/drawing/2014/main" id="{56516A07-65B9-41F2-9D9C-B96F156E1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68748" y="2476900"/>
              <a:ext cx="398145" cy="278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9" name="Picture 4">
            <a:extLst>
              <a:ext uri="{FF2B5EF4-FFF2-40B4-BE49-F238E27FC236}">
                <a16:creationId xmlns:a16="http://schemas.microsoft.com/office/drawing/2014/main" id="{D132523B-B5AA-4F27-8951-8598703F4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81296" y="5734740"/>
            <a:ext cx="718271" cy="633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03F6F412-CA1C-4C01-BD6D-26118212E348}"/>
              </a:ext>
            </a:extLst>
          </p:cNvPr>
          <p:cNvSpPr/>
          <p:nvPr/>
        </p:nvSpPr>
        <p:spPr>
          <a:xfrm>
            <a:off x="1494434" y="2318364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(5-25 kJ/mol)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202B947-F9FA-41F8-A14C-820AF6CF3899}"/>
              </a:ext>
            </a:extLst>
          </p:cNvPr>
          <p:cNvSpPr/>
          <p:nvPr/>
        </p:nvSpPr>
        <p:spPr>
          <a:xfrm>
            <a:off x="1494434" y="1438029"/>
            <a:ext cx="214513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(40-600 kJ/mol)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165884E-FC09-47E0-962B-5E3CB2A6060F}"/>
              </a:ext>
            </a:extLst>
          </p:cNvPr>
          <p:cNvSpPr/>
          <p:nvPr/>
        </p:nvSpPr>
        <p:spPr>
          <a:xfrm>
            <a:off x="1494434" y="3191688"/>
            <a:ext cx="1989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(10-40 kJ/mol)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BE9C0BBC-4FD6-4DA0-A0C0-7EAB686578E1}"/>
              </a:ext>
            </a:extLst>
          </p:cNvPr>
          <p:cNvSpPr/>
          <p:nvPr/>
        </p:nvSpPr>
        <p:spPr>
          <a:xfrm>
            <a:off x="1494433" y="4429040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(5-15 kJ/mol)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46D4719D-AC45-441D-A86E-79938CD5A5AB}"/>
              </a:ext>
            </a:extLst>
          </p:cNvPr>
          <p:cNvSpPr/>
          <p:nvPr/>
        </p:nvSpPr>
        <p:spPr>
          <a:xfrm>
            <a:off x="1494433" y="5170257"/>
            <a:ext cx="183415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(2-10 kJ/mol)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5C88E31A-C4B5-4654-9971-C6E21CB0CF03}"/>
              </a:ext>
            </a:extLst>
          </p:cNvPr>
          <p:cNvSpPr/>
          <p:nvPr/>
        </p:nvSpPr>
        <p:spPr>
          <a:xfrm>
            <a:off x="1494433" y="5992810"/>
            <a:ext cx="2222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2400"/>
              </a:spcBef>
            </a:pPr>
            <a:r>
              <a:rPr lang="en-US" sz="2400" dirty="0">
                <a:solidFill>
                  <a:srgbClr val="FF0000"/>
                </a:solidFill>
              </a:rPr>
              <a:t>(0.05-40 kJ/mol)</a:t>
            </a:r>
          </a:p>
        </p:txBody>
      </p:sp>
    </p:spTree>
    <p:extLst>
      <p:ext uri="{BB962C8B-B14F-4D97-AF65-F5344CB8AC3E}">
        <p14:creationId xmlns:p14="http://schemas.microsoft.com/office/powerpoint/2010/main" val="2943310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3" grpId="0"/>
      <p:bldP spid="74" grpId="0"/>
      <p:bldP spid="75" grpId="0"/>
      <p:bldP spid="7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31074" y="-12748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Strength of Intermolecular Forces</a:t>
            </a:r>
          </a:p>
        </p:txBody>
      </p:sp>
      <p:pic>
        <p:nvPicPr>
          <p:cNvPr id="32870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8915" y="2286000"/>
            <a:ext cx="6060769" cy="412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076093" y="6705601"/>
            <a:ext cx="1055076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3AB71A6-98FD-4BFB-B01B-CA160C2F53AB}"/>
              </a:ext>
            </a:extLst>
          </p:cNvPr>
          <p:cNvSpPr txBox="1"/>
          <p:nvPr/>
        </p:nvSpPr>
        <p:spPr>
          <a:xfrm>
            <a:off x="357187" y="1095524"/>
            <a:ext cx="842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Intermolecular Forces general correlate with boiling point.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1FE148-C9B0-4B0B-9FDC-88EE2A1CED85}"/>
              </a:ext>
            </a:extLst>
          </p:cNvPr>
          <p:cNvSpPr txBox="1"/>
          <p:nvPr/>
        </p:nvSpPr>
        <p:spPr>
          <a:xfrm>
            <a:off x="358787" y="1576538"/>
            <a:ext cx="8429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greater force = higher boiling point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3CC9100-8DD8-4D0F-A834-4C6104707C79}"/>
              </a:ext>
            </a:extLst>
          </p:cNvPr>
          <p:cNvSpPr/>
          <p:nvPr/>
        </p:nvSpPr>
        <p:spPr>
          <a:xfrm>
            <a:off x="1037230" y="2879676"/>
            <a:ext cx="7178722" cy="62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3EA3A8-1AA5-4F9B-9C0E-5D901A1FB89F}"/>
              </a:ext>
            </a:extLst>
          </p:cNvPr>
          <p:cNvSpPr/>
          <p:nvPr/>
        </p:nvSpPr>
        <p:spPr>
          <a:xfrm>
            <a:off x="1037230" y="3593771"/>
            <a:ext cx="7178722" cy="62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4848ADA-9E65-43F0-8A49-F114E9986AF7}"/>
              </a:ext>
            </a:extLst>
          </p:cNvPr>
          <p:cNvSpPr/>
          <p:nvPr/>
        </p:nvSpPr>
        <p:spPr>
          <a:xfrm>
            <a:off x="1086222" y="4225970"/>
            <a:ext cx="7178722" cy="62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5733EC-FE75-45BA-9D3A-E4FA7A9915F6}"/>
              </a:ext>
            </a:extLst>
          </p:cNvPr>
          <p:cNvSpPr/>
          <p:nvPr/>
        </p:nvSpPr>
        <p:spPr>
          <a:xfrm>
            <a:off x="1037230" y="4944467"/>
            <a:ext cx="7178722" cy="62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F42693A-8809-4960-A5CB-25522D0B8FAC}"/>
              </a:ext>
            </a:extLst>
          </p:cNvPr>
          <p:cNvSpPr/>
          <p:nvPr/>
        </p:nvSpPr>
        <p:spPr>
          <a:xfrm>
            <a:off x="1037230" y="5733060"/>
            <a:ext cx="7178722" cy="6277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F36806A-9FF6-46FF-8869-4F5C1687D46A}"/>
              </a:ext>
            </a:extLst>
          </p:cNvPr>
          <p:cNvSpPr/>
          <p:nvPr/>
        </p:nvSpPr>
        <p:spPr>
          <a:xfrm>
            <a:off x="5030425" y="6245253"/>
            <a:ext cx="1146412" cy="391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42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68EA6-39B7-484D-8D00-13D11A34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190500"/>
            <a:ext cx="7096125" cy="647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4BC326-7018-4328-90F1-C03E4D6A0FFA}"/>
              </a:ext>
            </a:extLst>
          </p:cNvPr>
          <p:cNvSpPr/>
          <p:nvPr/>
        </p:nvSpPr>
        <p:spPr>
          <a:xfrm>
            <a:off x="1154878" y="5457340"/>
            <a:ext cx="1759171" cy="263770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61532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69" y="590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Properties of liquids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51" y="1133650"/>
            <a:ext cx="7819053" cy="5485514"/>
          </a:xfrm>
        </p:spPr>
        <p:txBody>
          <a:bodyPr>
            <a:normAutofit/>
          </a:bodyPr>
          <a:lstStyle/>
          <a:p>
            <a:r>
              <a:rPr lang="en-US" dirty="0"/>
              <a:t>Boiling point</a:t>
            </a:r>
          </a:p>
          <a:p>
            <a:r>
              <a:rPr lang="en-US" dirty="0"/>
              <a:t>Surface Tension</a:t>
            </a:r>
          </a:p>
          <a:p>
            <a:pPr lvl="1"/>
            <a:r>
              <a:rPr lang="en-US" dirty="0"/>
              <a:t>intermolecular forces at liquid-air interface</a:t>
            </a:r>
          </a:p>
          <a:p>
            <a:pPr lvl="1">
              <a:buNone/>
            </a:pPr>
            <a:endParaRPr lang="en-US" dirty="0"/>
          </a:p>
          <a:p>
            <a:r>
              <a:rPr lang="en-US" dirty="0"/>
              <a:t>Capillary Action</a:t>
            </a:r>
          </a:p>
          <a:p>
            <a:pPr lvl="1"/>
            <a:r>
              <a:rPr lang="en-US" dirty="0"/>
              <a:t>competition between intermolecular forces</a:t>
            </a:r>
          </a:p>
          <a:p>
            <a:pPr lvl="1"/>
            <a:endParaRPr lang="en-US" dirty="0"/>
          </a:p>
          <a:p>
            <a:r>
              <a:rPr lang="en-US" dirty="0"/>
              <a:t>Viscosity</a:t>
            </a:r>
          </a:p>
          <a:p>
            <a:pPr lvl="1"/>
            <a:r>
              <a:rPr lang="en-US" dirty="0"/>
              <a:t>strength of intermolecular forces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9EEAB5A-BD34-44ED-BF27-A3BBD2F8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8515" y="1148903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38616-9E15-40EA-912E-B1F154545CAA}" type="slidenum">
              <a:rPr lang="en-US"/>
              <a:pPr/>
              <a:t>44</a:t>
            </a:fld>
            <a:endParaRPr lang="en-US"/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447869" y="-5292"/>
            <a:ext cx="8229600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Surface Tension</a:t>
            </a:r>
          </a:p>
        </p:txBody>
      </p:sp>
      <p:sp>
        <p:nvSpPr>
          <p:cNvPr id="3482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733800" y="2169391"/>
            <a:ext cx="5257800" cy="3811535"/>
          </a:xfrm>
          <a:noFill/>
          <a:ln/>
        </p:spPr>
        <p:txBody>
          <a:bodyPr lIns="90488" tIns="44450" rIns="90488" bIns="44450">
            <a:noAutofit/>
          </a:bodyPr>
          <a:lstStyle/>
          <a:p>
            <a:r>
              <a:rPr lang="en-US" altLang="en-US" sz="2000" dirty="0"/>
              <a:t>The surface molecules have higher energy than the interior molecules.</a:t>
            </a:r>
          </a:p>
          <a:p>
            <a:endParaRPr lang="en-US" altLang="en-US" sz="2000" dirty="0"/>
          </a:p>
          <a:p>
            <a:r>
              <a:rPr lang="en-US" altLang="en-US" sz="2000" dirty="0"/>
              <a:t>That’s why liquids tend to minimize their surface and form droplets.</a:t>
            </a:r>
          </a:p>
          <a:p>
            <a:endParaRPr lang="en-US" altLang="en-US" sz="2000" dirty="0"/>
          </a:p>
          <a:p>
            <a:r>
              <a:rPr lang="en-US" altLang="en-US" sz="2000" dirty="0"/>
              <a:t>Surface tension is a measure of attractive forces acting at the surface of a liquid.</a:t>
            </a:r>
          </a:p>
          <a:p>
            <a:endParaRPr lang="en-US" altLang="en-US" sz="2000" dirty="0"/>
          </a:p>
          <a:p>
            <a:r>
              <a:rPr lang="en-US" altLang="en-US" sz="2000" dirty="0"/>
              <a:t>The molecules at the surface are attracted unevenly.</a:t>
            </a:r>
          </a:p>
          <a:p>
            <a:endParaRPr lang="en-US" altLang="en-US" sz="2000" dirty="0"/>
          </a:p>
        </p:txBody>
      </p:sp>
      <p:pic>
        <p:nvPicPr>
          <p:cNvPr id="6" name="Picture 2" descr="cha02680_11_08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354" y="1954771"/>
            <a:ext cx="2564656" cy="3699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52400" y="923731"/>
            <a:ext cx="8534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i="1" dirty="0"/>
              <a:t>Surface tension</a:t>
            </a:r>
            <a:r>
              <a:rPr lang="en-US" sz="2400" dirty="0"/>
              <a:t> is the amount of energy required to stretch or increase the surface of a liquid by a unit area (N/m).</a:t>
            </a:r>
            <a:endParaRPr lang="en-US" sz="2400" b="1" i="1" dirty="0"/>
          </a:p>
        </p:txBody>
      </p:sp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water-mosquit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240" y="1697199"/>
            <a:ext cx="2615941" cy="1745323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>
          <a:xfrm>
            <a:off x="447869" y="-5292"/>
            <a:ext cx="8229600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Surface Tension</a:t>
            </a:r>
          </a:p>
        </p:txBody>
      </p:sp>
      <p:pic>
        <p:nvPicPr>
          <p:cNvPr id="300034" name="Picture 2" descr="http://upload.wikimedia.org/wikipedia/commons/a/a8/Surface_tension_March_2009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99866" y="3289481"/>
            <a:ext cx="1947506" cy="1524044"/>
          </a:xfrm>
          <a:prstGeom prst="rect">
            <a:avLst/>
          </a:prstGeom>
          <a:noFill/>
        </p:spPr>
      </p:pic>
      <p:pic>
        <p:nvPicPr>
          <p:cNvPr id="300036" name="Picture 4" descr="http://inspired.com.ua/wp-content/uploads/2011/09/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8871" y="4830665"/>
            <a:ext cx="2806958" cy="1871305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600200" y="942975"/>
            <a:ext cx="1628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3333FF"/>
                </a:solidFill>
              </a:rPr>
              <a:t>Water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43600" y="990600"/>
            <a:ext cx="18097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>
                    <a:lumMod val="50000"/>
                  </a:schemeClr>
                </a:solidFill>
              </a:rPr>
              <a:t>Mercury</a:t>
            </a:r>
          </a:p>
        </p:txBody>
      </p:sp>
      <p:pic>
        <p:nvPicPr>
          <p:cNvPr id="300038" name="Picture 6" descr="http://static.fjcdn.com/comments/Mercury+doesn+t+lie+flat+when+in+liquid+state+its+surface+_18842ddb7bee1722b8e2b48ad3b5e57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78181" y="1800776"/>
            <a:ext cx="2413000" cy="1605742"/>
          </a:xfrm>
          <a:prstGeom prst="rect">
            <a:avLst/>
          </a:prstGeom>
          <a:noFill/>
        </p:spPr>
      </p:pic>
      <p:pic>
        <p:nvPicPr>
          <p:cNvPr id="300040" name="Picture 8" descr="http://i.imgur.com/kOFKDff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38929" y="3816219"/>
            <a:ext cx="1925769" cy="2441025"/>
          </a:xfrm>
          <a:prstGeom prst="rect">
            <a:avLst/>
          </a:prstGeom>
          <a:noFill/>
        </p:spPr>
      </p:pic>
      <p:pic>
        <p:nvPicPr>
          <p:cNvPr id="300044" name="Picture 12" descr="http://i.imgur.com/JMJ9vne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59300" y="4217437"/>
            <a:ext cx="2252607" cy="1689456"/>
          </a:xfrm>
          <a:prstGeom prst="rect">
            <a:avLst/>
          </a:prstGeom>
          <a:noFill/>
        </p:spPr>
      </p:pic>
      <p:sp>
        <p:nvSpPr>
          <p:cNvPr id="19" name="Rectangle 18"/>
          <p:cNvSpPr/>
          <p:nvPr/>
        </p:nvSpPr>
        <p:spPr>
          <a:xfrm>
            <a:off x="4394718" y="3573624"/>
            <a:ext cx="4749282" cy="328437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842581" y="6372814"/>
            <a:ext cx="3862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 just surface tension but still cool.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/>
          <a:p>
            <a:fld id="{7B843183-8CCD-4919-9563-73A270F16CF0}" type="slidenum">
              <a:rPr lang="en-US"/>
              <a:pPr/>
              <a:t>46</a:t>
            </a:fld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335" y="1204439"/>
            <a:ext cx="9077720" cy="9906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pPr algn="ctr">
              <a:buNone/>
            </a:pPr>
            <a:r>
              <a:rPr lang="en-US" altLang="en-US" sz="2800" dirty="0">
                <a:solidFill>
                  <a:srgbClr val="FF0000"/>
                </a:solidFill>
              </a:rPr>
              <a:t>	Stronger intermolecular forces = greater surface tension.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447869" y="-5292"/>
            <a:ext cx="8229600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Surface Tension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1480C-DF9E-4F41-9C07-99285C3474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3152" y="2596092"/>
            <a:ext cx="6897696" cy="310335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447869" y="-5292"/>
            <a:ext cx="8229600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Surface Tension</a:t>
            </a:r>
          </a:p>
        </p:txBody>
      </p:sp>
      <p:pic>
        <p:nvPicPr>
          <p:cNvPr id="328708" name="Picture 4" descr="http://38.media.tumblr.com/4bc8539df46cec11f5947914fb224c73/tumblr_noyweq7iyl1t0194go1_5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73300" y="1274474"/>
            <a:ext cx="4572000" cy="257175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764146" y="879476"/>
            <a:ext cx="55903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propylene glycol mixed with water (+Food coloring)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392383" y="6396335"/>
            <a:ext cx="6317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Differences in surface tension dictate mixing.</a:t>
            </a:r>
          </a:p>
        </p:txBody>
      </p:sp>
      <p:pic>
        <p:nvPicPr>
          <p:cNvPr id="328706" name="Picture 2" descr="http://31.media.tumblr.com/608ae7e0da4d78254db0f15ba4d26c1f/tumblr_noyweq7iyl1t0194go2_50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73300" y="3610840"/>
            <a:ext cx="4572000" cy="257175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0" y="1930417"/>
            <a:ext cx="2298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Manu </a:t>
            </a:r>
            <a:r>
              <a:rPr lang="en-US" dirty="0" err="1"/>
              <a:t>Prakash</a:t>
            </a:r>
            <a:r>
              <a:rPr lang="en-US" dirty="0"/>
              <a:t> and coworkers at </a:t>
            </a:r>
          </a:p>
          <a:p>
            <a:r>
              <a:rPr lang="en-US" dirty="0"/>
              <a:t>Stanford University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69" y="590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Properties of liquids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51" y="1133650"/>
            <a:ext cx="7819053" cy="5485514"/>
          </a:xfrm>
        </p:spPr>
        <p:txBody>
          <a:bodyPr>
            <a:normAutofit/>
          </a:bodyPr>
          <a:lstStyle/>
          <a:p>
            <a:r>
              <a:rPr lang="en-US" dirty="0"/>
              <a:t>Boiling point</a:t>
            </a:r>
          </a:p>
          <a:p>
            <a:r>
              <a:rPr lang="en-US" dirty="0"/>
              <a:t>Surface Tension</a:t>
            </a:r>
          </a:p>
          <a:p>
            <a:pPr lvl="1"/>
            <a:r>
              <a:rPr lang="en-US" dirty="0"/>
              <a:t>intermolecular forces at liquid-air interface</a:t>
            </a:r>
          </a:p>
          <a:p>
            <a:pPr lvl="1">
              <a:buNone/>
            </a:pPr>
            <a:endParaRPr lang="en-US" dirty="0"/>
          </a:p>
          <a:p>
            <a:r>
              <a:rPr lang="en-US" dirty="0"/>
              <a:t>Capillary Action</a:t>
            </a:r>
          </a:p>
          <a:p>
            <a:pPr lvl="1"/>
            <a:r>
              <a:rPr lang="en-US" dirty="0"/>
              <a:t>competition between intermolecular forces</a:t>
            </a:r>
          </a:p>
          <a:p>
            <a:pPr lvl="1"/>
            <a:endParaRPr lang="en-US" dirty="0"/>
          </a:p>
          <a:p>
            <a:r>
              <a:rPr lang="en-US" dirty="0"/>
              <a:t>Viscosity</a:t>
            </a:r>
          </a:p>
          <a:p>
            <a:pPr lvl="1"/>
            <a:r>
              <a:rPr lang="en-US" dirty="0"/>
              <a:t>strength of intermolecular forces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9EEAB5A-BD34-44ED-BF27-A3BBD2F8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8515" y="1148903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C00AE97-255F-450F-BB00-C8A455D8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1521" y="1814423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8798666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665726" y="1552"/>
            <a:ext cx="7793037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Capillary Action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9758" y="945508"/>
            <a:ext cx="74551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3333FF"/>
                </a:solidFill>
              </a:rPr>
              <a:t>Capillary  action</a:t>
            </a:r>
            <a:r>
              <a:rPr lang="en-US" sz="2000" dirty="0">
                <a:solidFill>
                  <a:srgbClr val="3333FF"/>
                </a:solidFill>
              </a:rPr>
              <a:t> (sometimes </a:t>
            </a:r>
            <a:r>
              <a:rPr lang="en-US" sz="2000" b="1" dirty="0">
                <a:solidFill>
                  <a:srgbClr val="3333FF"/>
                </a:solidFill>
              </a:rPr>
              <a:t>capillarity</a:t>
            </a:r>
            <a:r>
              <a:rPr lang="en-US" sz="2000" dirty="0">
                <a:solidFill>
                  <a:srgbClr val="3333FF"/>
                </a:solidFill>
              </a:rPr>
              <a:t>, </a:t>
            </a:r>
            <a:r>
              <a:rPr lang="en-US" sz="2000" b="1" dirty="0">
                <a:solidFill>
                  <a:srgbClr val="3333FF"/>
                </a:solidFill>
              </a:rPr>
              <a:t>capillary motion</a:t>
            </a:r>
            <a:r>
              <a:rPr lang="en-US" sz="2000" dirty="0">
                <a:solidFill>
                  <a:srgbClr val="3333FF"/>
                </a:solidFill>
              </a:rPr>
              <a:t>, or </a:t>
            </a:r>
            <a:r>
              <a:rPr lang="en-US" sz="2000" b="1" dirty="0">
                <a:solidFill>
                  <a:srgbClr val="3333FF"/>
                </a:solidFill>
              </a:rPr>
              <a:t>wicking</a:t>
            </a:r>
            <a:r>
              <a:rPr lang="en-US" sz="2000" dirty="0">
                <a:solidFill>
                  <a:srgbClr val="3333FF"/>
                </a:solidFill>
              </a:rPr>
              <a:t>)</a:t>
            </a:r>
            <a:r>
              <a:rPr lang="en-US" sz="2000" dirty="0"/>
              <a:t> is the ability of a liquid to flow in narrow spaces without the assistance of, and in opposition to, external forces like gravity. </a:t>
            </a:r>
          </a:p>
        </p:txBody>
      </p:sp>
      <p:pic>
        <p:nvPicPr>
          <p:cNvPr id="408578" name="Picture 2" descr="http://media.tumblr.com/b202c0dad53ea4e3a857436b099d3769/tumblr_inline_mnolnhBGA71qz4rg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6742" y="2301999"/>
            <a:ext cx="2512980" cy="1678671"/>
          </a:xfrm>
          <a:prstGeom prst="rect">
            <a:avLst/>
          </a:prstGeom>
          <a:noFill/>
        </p:spPr>
      </p:pic>
      <p:pic>
        <p:nvPicPr>
          <p:cNvPr id="408580" name="Picture 4" descr="https://d28y5daoc1t3a7.cloudfront.net/64/59e2d516eb7b44d81f63fe73e32179/iphone-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674" y="4489709"/>
            <a:ext cx="2012883" cy="1341923"/>
          </a:xfrm>
          <a:prstGeom prst="rect">
            <a:avLst/>
          </a:prstGeom>
          <a:noFill/>
        </p:spPr>
      </p:pic>
      <p:pic>
        <p:nvPicPr>
          <p:cNvPr id="408582" name="Picture 6" descr="http://images.wisegeek.com/sponge-drawing-wa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141" y="4921810"/>
            <a:ext cx="2018780" cy="1330376"/>
          </a:xfrm>
          <a:prstGeom prst="rect">
            <a:avLst/>
          </a:prstGeom>
          <a:noFill/>
        </p:spPr>
      </p:pic>
      <p:pic>
        <p:nvPicPr>
          <p:cNvPr id="408584" name="Picture 8" descr="http://i.ytimg.com/vi/umUn8D6gEOg/hqdefaul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82137" y="4334118"/>
            <a:ext cx="3100809" cy="2325607"/>
          </a:xfrm>
          <a:prstGeom prst="rect">
            <a:avLst/>
          </a:prstGeom>
          <a:noFill/>
        </p:spPr>
      </p:pic>
      <p:pic>
        <p:nvPicPr>
          <p:cNvPr id="408588" name="Picture 12" descr="http://images.fineartamerica.com/images-medium-large/capillary-action-of-water-andrew-lambert-photography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5918" y="2352934"/>
            <a:ext cx="2624948" cy="1910379"/>
          </a:xfrm>
          <a:prstGeom prst="rect">
            <a:avLst/>
          </a:prstGeom>
          <a:noFill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C6BE-291D-4CDD-99B1-1A4A452F7740}" type="slidenum">
              <a:rPr lang="en-US"/>
              <a:pPr/>
              <a:t>5</a:t>
            </a:fld>
            <a:endParaRPr lang="en-US"/>
          </a:p>
        </p:txBody>
      </p:sp>
      <p:sp>
        <p:nvSpPr>
          <p:cNvPr id="55" name="Rectangle 5"/>
          <p:cNvSpPr txBox="1">
            <a:spLocks noChangeArrowheads="1"/>
          </p:cNvSpPr>
          <p:nvPr/>
        </p:nvSpPr>
        <p:spPr bwMode="auto">
          <a:xfrm>
            <a:off x="419100" y="890448"/>
            <a:ext cx="8305800" cy="109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SzPct val="60000"/>
              <a:buFont typeface="Wingdings" pitchFamily="2" charset="2"/>
              <a:buChar char="n"/>
              <a:tabLst/>
              <a:defRPr/>
            </a:pPr>
            <a:r>
              <a:rPr kumimoji="0" lang="en-US" altLang="en-US" sz="2800" b="0" i="0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We call the transitions between different states</a:t>
            </a:r>
            <a:r>
              <a:rPr kumimoji="0" lang="en-US" altLang="en-US" sz="2800" b="0" i="0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 of matter </a:t>
            </a:r>
            <a:r>
              <a:rPr kumimoji="0" lang="en-US" altLang="en-US" sz="2800" b="1" i="1" strike="noStrike" kern="0" cap="none" spc="0" normalizeH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+mn-lt"/>
                <a:ea typeface="+mn-ea"/>
                <a:cs typeface="+mn-cs"/>
              </a:rPr>
              <a:t>phase changes</a:t>
            </a:r>
            <a:endParaRPr kumimoji="0" lang="en-US" altLang="en-US" sz="2800" b="1" i="0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title"/>
          </p:nvPr>
        </p:nvSpPr>
        <p:spPr>
          <a:xfrm>
            <a:off x="683617" y="6529"/>
            <a:ext cx="7772400" cy="914400"/>
          </a:xfrm>
        </p:spPr>
        <p:txBody>
          <a:bodyPr/>
          <a:lstStyle/>
          <a:p>
            <a:r>
              <a:rPr lang="en-US" altLang="en-US" u="sng" dirty="0"/>
              <a:t>States of Matter</a:t>
            </a:r>
          </a:p>
        </p:txBody>
      </p:sp>
      <p:pic>
        <p:nvPicPr>
          <p:cNvPr id="126978" name="Picture 2" descr="http://media1.shmoop.com/images/chemistry/chembook_matterprop_graphik_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62481" y="1814970"/>
            <a:ext cx="4819038" cy="3509856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097272" y="5355766"/>
            <a:ext cx="69363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What dictates the current state of the system?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or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Why is there a change between states?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DBA56F-B6DB-4034-851C-9425E04B48DB}" type="slidenum">
              <a:rPr lang="en-US"/>
              <a:pPr/>
              <a:t>50</a:t>
            </a:fld>
            <a:endParaRPr lang="en-US"/>
          </a:p>
        </p:txBody>
      </p:sp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>
          <a:xfrm>
            <a:off x="-541183" y="0"/>
            <a:ext cx="10198359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Forces Involved in the Capillary Action</a:t>
            </a:r>
          </a:p>
        </p:txBody>
      </p:sp>
      <p:sp>
        <p:nvSpPr>
          <p:cNvPr id="22118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71811" y="1220010"/>
            <a:ext cx="7772400" cy="2208990"/>
          </a:xfrm>
          <a:noFill/>
          <a:ln/>
        </p:spPr>
        <p:txBody>
          <a:bodyPr lIns="90488" tIns="44450" rIns="90488" bIns="44450">
            <a:normAutofit fontScale="85000" lnSpcReduction="10000"/>
          </a:bodyPr>
          <a:lstStyle/>
          <a:p>
            <a:r>
              <a:rPr lang="en-US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Cohesive</a:t>
            </a:r>
            <a:r>
              <a:rPr lang="en-US" altLang="en-US" dirty="0"/>
              <a:t> forces are the forces that hold liquids together (</a:t>
            </a:r>
            <a:r>
              <a:rPr lang="en-US" altLang="en-US" dirty="0">
                <a:solidFill>
                  <a:srgbClr val="FF0000"/>
                </a:solidFill>
              </a:rPr>
              <a:t>intermolecular forces</a:t>
            </a:r>
            <a:r>
              <a:rPr lang="en-US" altLang="en-US" dirty="0"/>
              <a:t>).</a:t>
            </a:r>
          </a:p>
          <a:p>
            <a:endParaRPr lang="en-US" altLang="en-US" sz="2100" dirty="0"/>
          </a:p>
          <a:p>
            <a:pPr>
              <a:spcBef>
                <a:spcPts val="1200"/>
              </a:spcBef>
            </a:pPr>
            <a:r>
              <a:rPr lang="en-US" alt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Adhesive</a:t>
            </a:r>
            <a:r>
              <a:rPr lang="en-US" altLang="en-US" dirty="0"/>
              <a:t> forces are the forces between a liquid and another surface (</a:t>
            </a:r>
            <a:r>
              <a:rPr lang="en-US" altLang="en-US" dirty="0">
                <a:solidFill>
                  <a:srgbClr val="FF0000"/>
                </a:solidFill>
              </a:rPr>
              <a:t>intermolecular forces</a:t>
            </a:r>
            <a:r>
              <a:rPr lang="en-US" altLang="en-US" dirty="0"/>
              <a:t>).</a:t>
            </a:r>
          </a:p>
        </p:txBody>
      </p:sp>
      <p:sp>
        <p:nvSpPr>
          <p:cNvPr id="5" name="Text Box 35">
            <a:extLst>
              <a:ext uri="{FF2B5EF4-FFF2-40B4-BE49-F238E27FC236}">
                <a16:creationId xmlns:a16="http://schemas.microsoft.com/office/drawing/2014/main" id="{7F9F4436-2B94-4051-83F7-E3480E3C4A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4357" y="6330689"/>
            <a:ext cx="2727918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bg1">
                  <a:lumMod val="50000"/>
                </a:schemeClr>
              </a:buClr>
              <a:buSzPct val="80000"/>
              <a:buFont typeface="Wingdings" pitchFamily="2" charset="2"/>
              <a:buChar char="l"/>
            </a:pPr>
            <a:r>
              <a:rPr lang="en-US" sz="2800" dirty="0"/>
              <a:t> Capillary fall.</a:t>
            </a:r>
            <a:endParaRPr lang="en-US" dirty="0"/>
          </a:p>
        </p:txBody>
      </p:sp>
      <p:sp>
        <p:nvSpPr>
          <p:cNvPr id="6" name="Text Box 35">
            <a:extLst>
              <a:ext uri="{FF2B5EF4-FFF2-40B4-BE49-F238E27FC236}">
                <a16:creationId xmlns:a16="http://schemas.microsoft.com/office/drawing/2014/main" id="{770A7723-5012-4809-ACC2-4632F53E16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9558" y="6330689"/>
            <a:ext cx="2499061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4488" indent="-344488" algn="l" eaLnBrk="1" hangingPunct="1">
              <a:spcBef>
                <a:spcPct val="20000"/>
              </a:spcBef>
              <a:buClr>
                <a:srgbClr val="0000FF"/>
              </a:buClr>
              <a:buSzPct val="80000"/>
              <a:buFont typeface="Wingdings" pitchFamily="2" charset="2"/>
              <a:buChar char="l"/>
            </a:pPr>
            <a:r>
              <a:rPr lang="en-US" sz="2800" dirty="0"/>
              <a:t>Capillary rise.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AD9C2-B556-4B53-A1C3-DCDC721A7C41}"/>
              </a:ext>
            </a:extLst>
          </p:cNvPr>
          <p:cNvSpPr/>
          <p:nvPr/>
        </p:nvSpPr>
        <p:spPr>
          <a:xfrm>
            <a:off x="1012201" y="3466488"/>
            <a:ext cx="331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Adhesive forces &gt; cohesive forces</a:t>
            </a:r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7CF125A-4587-4E4D-880D-CF5DC265F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6627" y="3778669"/>
            <a:ext cx="1628143" cy="2552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BC1400A7-7FE6-4533-BD73-FF6870C10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7506" y="3797921"/>
            <a:ext cx="1552325" cy="2614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095E68B-5E18-41E5-8561-5DDB1F8EFF4D}"/>
              </a:ext>
            </a:extLst>
          </p:cNvPr>
          <p:cNvSpPr/>
          <p:nvPr/>
        </p:nvSpPr>
        <p:spPr>
          <a:xfrm>
            <a:off x="4407060" y="3491102"/>
            <a:ext cx="331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Adhesive forces &lt; cohesive forces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enisc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1380874"/>
            <a:ext cx="2935727" cy="3841376"/>
          </a:xfrm>
          <a:prstGeom prst="rect">
            <a:avLst/>
          </a:prstGeom>
        </p:spPr>
      </p:pic>
      <p:sp>
        <p:nvSpPr>
          <p:cNvPr id="317442" name="Rectangle 2"/>
          <p:cNvSpPr>
            <a:spLocks noGrp="1" noChangeArrowheads="1"/>
          </p:cNvSpPr>
          <p:nvPr>
            <p:ph type="title"/>
          </p:nvPr>
        </p:nvSpPr>
        <p:spPr>
          <a:xfrm>
            <a:off x="665726" y="1552"/>
            <a:ext cx="7793037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Capillary Action</a:t>
            </a:r>
          </a:p>
        </p:txBody>
      </p:sp>
      <p:pic>
        <p:nvPicPr>
          <p:cNvPr id="6" name="Picture 5" descr="meniscu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7600" y="2327942"/>
            <a:ext cx="5058576" cy="31043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57600" y="1574634"/>
            <a:ext cx="2362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Water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Concave meniscus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00800" y="1565942"/>
            <a:ext cx="2286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/>
              <a:t>Mercury:</a:t>
            </a:r>
          </a:p>
          <a:p>
            <a:pPr>
              <a:spcBef>
                <a:spcPts val="0"/>
              </a:spcBef>
            </a:pPr>
            <a:r>
              <a:rPr lang="en-US" sz="2000" dirty="0"/>
              <a:t>Convex meniscus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3505200" y="1387101"/>
            <a:ext cx="2743200" cy="403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6096000" y="1413542"/>
            <a:ext cx="2743200" cy="40386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61319" y="5427693"/>
            <a:ext cx="331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adhesive forces &gt; cohesive forces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809607" y="5748031"/>
            <a:ext cx="3313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/>
              <a:t>adhesive forces &lt; cohesive forces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8E633-E412-471E-B755-BECBDB00E988}" type="slidenum">
              <a:rPr lang="en-US" altLang="en-US" smtClean="0">
                <a:solidFill>
                  <a:srgbClr val="000000"/>
                </a:solidFill>
              </a:rPr>
              <a:pPr/>
              <a:t>51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5" grpId="0"/>
      <p:bldP spid="1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554" name="Picture 2" descr="http://web.mit.edu/nnf/education/wettability/capillaryris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416" y="1869224"/>
            <a:ext cx="4159402" cy="3119552"/>
          </a:xfrm>
          <a:prstGeom prst="rect">
            <a:avLst/>
          </a:prstGeom>
          <a:noFill/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665726" y="1552"/>
            <a:ext cx="7793037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Capillary Action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79345" y="5424934"/>
            <a:ext cx="5924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Smaller diameter, higher the climb.</a:t>
            </a:r>
          </a:p>
          <a:p>
            <a:pPr algn="ctr"/>
            <a:r>
              <a:rPr lang="en-US" sz="2000" dirty="0"/>
              <a:t>Volume (gravity) vs. Surface area (adhesion)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B7ECFD-259E-4DE2-8EE0-C1364A9BBE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787" y="2046560"/>
            <a:ext cx="2279675" cy="82553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5ADEF4C-14C7-46D3-A21A-41E453C324D5}"/>
              </a:ext>
            </a:extLst>
          </p:cNvPr>
          <p:cNvSpPr/>
          <p:nvPr/>
        </p:nvSpPr>
        <p:spPr>
          <a:xfrm>
            <a:off x="5139192" y="2893081"/>
            <a:ext cx="41594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h  = height of the liquid</a:t>
            </a:r>
          </a:p>
          <a:p>
            <a:r>
              <a:rPr lang="en-US" sz="2400" i="1" dirty="0"/>
              <a:t>T  </a:t>
            </a:r>
            <a:r>
              <a:rPr lang="en-US" sz="2400" dirty="0"/>
              <a:t>= surface tension</a:t>
            </a:r>
          </a:p>
          <a:p>
            <a:r>
              <a:rPr lang="el-GR" sz="2400" i="1" dirty="0"/>
              <a:t>Θ</a:t>
            </a:r>
            <a:r>
              <a:rPr lang="en-US" sz="2400" i="1" dirty="0"/>
              <a:t>  </a:t>
            </a:r>
            <a:r>
              <a:rPr lang="en-US" sz="2400" dirty="0"/>
              <a:t>= the contact angle</a:t>
            </a:r>
          </a:p>
          <a:p>
            <a:r>
              <a:rPr lang="en-US" sz="2400" i="1" dirty="0"/>
              <a:t>r   </a:t>
            </a:r>
            <a:r>
              <a:rPr lang="en-US" sz="2400" dirty="0"/>
              <a:t>= the radius</a:t>
            </a:r>
          </a:p>
          <a:p>
            <a:r>
              <a:rPr lang="el-GR" sz="2400" i="1" dirty="0"/>
              <a:t>ρ</a:t>
            </a:r>
            <a:r>
              <a:rPr lang="el-GR" sz="2400" dirty="0"/>
              <a:t> </a:t>
            </a:r>
            <a:r>
              <a:rPr lang="en-US" sz="2400" dirty="0"/>
              <a:t> = the density</a:t>
            </a:r>
          </a:p>
          <a:p>
            <a:r>
              <a:rPr lang="en-US" sz="2400" i="1" dirty="0"/>
              <a:t>g</a:t>
            </a:r>
            <a:r>
              <a:rPr lang="en-US" sz="2400" dirty="0"/>
              <a:t>  = gravity (9.8 m/s</a:t>
            </a:r>
            <a:r>
              <a:rPr lang="en-US" sz="2400" baseline="30000" dirty="0"/>
              <a:t>2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69" y="590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Properties of liquids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51" y="1133650"/>
            <a:ext cx="7819053" cy="5485514"/>
          </a:xfrm>
        </p:spPr>
        <p:txBody>
          <a:bodyPr>
            <a:normAutofit/>
          </a:bodyPr>
          <a:lstStyle/>
          <a:p>
            <a:r>
              <a:rPr lang="en-US" dirty="0"/>
              <a:t>Boiling point</a:t>
            </a:r>
          </a:p>
          <a:p>
            <a:r>
              <a:rPr lang="en-US" dirty="0"/>
              <a:t>Surface Tension</a:t>
            </a:r>
          </a:p>
          <a:p>
            <a:pPr lvl="1"/>
            <a:r>
              <a:rPr lang="en-US" dirty="0"/>
              <a:t>intermolecular forces at liquid-air interface</a:t>
            </a:r>
          </a:p>
          <a:p>
            <a:pPr lvl="1">
              <a:buNone/>
            </a:pPr>
            <a:endParaRPr lang="en-US" dirty="0"/>
          </a:p>
          <a:p>
            <a:r>
              <a:rPr lang="en-US" dirty="0"/>
              <a:t>Capillary Action</a:t>
            </a:r>
          </a:p>
          <a:p>
            <a:pPr lvl="1"/>
            <a:r>
              <a:rPr lang="en-US" dirty="0"/>
              <a:t>competition between intermolecular forces</a:t>
            </a:r>
          </a:p>
          <a:p>
            <a:pPr lvl="1"/>
            <a:endParaRPr lang="en-US" dirty="0"/>
          </a:p>
          <a:p>
            <a:r>
              <a:rPr lang="en-US" dirty="0"/>
              <a:t>Viscosity</a:t>
            </a:r>
          </a:p>
          <a:p>
            <a:pPr lvl="1"/>
            <a:r>
              <a:rPr lang="en-US" dirty="0"/>
              <a:t>strength of intermolecular forces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9EEAB5A-BD34-44ED-BF27-A3BBD2F8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8515" y="1148903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C00AE97-255F-450F-BB00-C8A455D8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1521" y="1814423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07923B1-54C5-4A90-AC69-C21F14A0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1521" y="3429000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63615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-5292"/>
            <a:ext cx="8229600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/>
              <a:t>Viscosity</a:t>
            </a:r>
          </a:p>
        </p:txBody>
      </p:sp>
      <p:sp>
        <p:nvSpPr>
          <p:cNvPr id="3277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05870" y="995238"/>
            <a:ext cx="8305800" cy="3455464"/>
          </a:xfrm>
          <a:noFill/>
          <a:ln/>
        </p:spPr>
        <p:txBody>
          <a:bodyPr lIns="90488" tIns="44450" rIns="90488" bIns="44450"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sz="2400" dirty="0">
                <a:solidFill>
                  <a:srgbClr val="0000FF"/>
                </a:solidFill>
              </a:rPr>
              <a:t>Viscosity</a:t>
            </a:r>
            <a:r>
              <a:rPr lang="en-US" altLang="en-US" sz="2400" dirty="0"/>
              <a:t> is the resistance of a liquid</a:t>
            </a:r>
            <a:r>
              <a:rPr lang="en-US" altLang="en-US" sz="2400" dirty="0">
                <a:solidFill>
                  <a:schemeClr val="tx2"/>
                </a:solidFill>
              </a:rPr>
              <a:t> </a:t>
            </a:r>
            <a:r>
              <a:rPr lang="en-US" altLang="en-US" sz="2400" dirty="0"/>
              <a:t>to flow.</a:t>
            </a:r>
          </a:p>
          <a:p>
            <a:pPr lvl="2">
              <a:lnSpc>
                <a:spcPct val="90000"/>
              </a:lnSpc>
              <a:spcBef>
                <a:spcPts val="1200"/>
              </a:spcBef>
            </a:pPr>
            <a:r>
              <a:rPr lang="en-US" altLang="en-US" sz="2000" dirty="0"/>
              <a:t>water is less viscous than syrup or honey.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400" dirty="0" err="1"/>
              <a:t>Tthe</a:t>
            </a:r>
            <a:r>
              <a:rPr lang="en-US" sz="2400" dirty="0"/>
              <a:t> ease with which molecules can move past each other.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dirty="0"/>
              <a:t>Decreases with increasing temperature.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dirty="0"/>
              <a:t>Viscosity depends on intermolecular forces and on the shape of molecules.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altLang="en-US" sz="2400" dirty="0"/>
              <a:t>Liquids with small spherical molecules are less viscous than liquids with long molecules that can become entangled and have high surface area.</a:t>
            </a:r>
          </a:p>
          <a:p>
            <a:pPr lvl="1">
              <a:lnSpc>
                <a:spcPct val="90000"/>
              </a:lnSpc>
            </a:pPr>
            <a:endParaRPr lang="en-US" altLang="en-US" sz="2000" dirty="0"/>
          </a:p>
        </p:txBody>
      </p:sp>
      <p:pic>
        <p:nvPicPr>
          <p:cNvPr id="7" name="Picture 12" descr="11_T04"/>
          <p:cNvPicPr>
            <a:picLocks noChangeAspect="1" noChangeArrowheads="1"/>
          </p:cNvPicPr>
          <p:nvPr/>
        </p:nvPicPr>
        <p:blipFill>
          <a:blip r:embed="rId2" cstate="print"/>
          <a:srcRect t="20450" b="8804"/>
          <a:stretch>
            <a:fillRect/>
          </a:stretch>
        </p:blipFill>
        <p:spPr>
          <a:xfrm>
            <a:off x="1319759" y="4362153"/>
            <a:ext cx="6479082" cy="1450812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-14006"/>
            <a:ext cx="77724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Viscosity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25840" y="5210717"/>
            <a:ext cx="38989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Strong intermolecular forces </a:t>
            </a:r>
          </a:p>
          <a:p>
            <a:pPr algn="ctr"/>
            <a:r>
              <a:rPr lang="en-US" sz="2400" dirty="0"/>
              <a:t>= higher viscosity</a:t>
            </a:r>
          </a:p>
        </p:txBody>
      </p:sp>
      <p:pic>
        <p:nvPicPr>
          <p:cNvPr id="352258" name="Picture 2" descr="http://www.synlube.com/Viscosity/ColdFlow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8170" y="1827333"/>
            <a:ext cx="3998093" cy="3196080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-11575" y="998846"/>
            <a:ext cx="1300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3333FF"/>
                </a:solidFill>
              </a:rPr>
              <a:t>Low Viscosity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196558" y="1023923"/>
            <a:ext cx="13001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High Viscosity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8EC1B-2BB6-46B0-ADD6-31EF86F6F77D}" type="slidenum">
              <a:rPr lang="en-US" smtClean="0"/>
              <a:pPr/>
              <a:t>55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5746E0-59AC-444A-9637-49454F7FB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331" y="956355"/>
            <a:ext cx="3998093" cy="2604698"/>
          </a:xfrm>
          <a:prstGeom prst="rect">
            <a:avLst/>
          </a:prstGeom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6596" y="3849888"/>
            <a:ext cx="4331564" cy="240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810" name="Picture 2" descr="http://upload.wikimedia.org/wikipedia/commons/thumb/9/99/University_of_Queensland_Pitch_drop_experiment-white_bg.jpg/640px-University_of_Queensland_Pitch_drop_experiment-white_b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38478" y="868136"/>
            <a:ext cx="2442271" cy="3674488"/>
          </a:xfrm>
          <a:prstGeom prst="rect">
            <a:avLst/>
          </a:prstGeom>
          <a:noFill/>
        </p:spPr>
      </p:pic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57200" y="-5292"/>
            <a:ext cx="8229600" cy="1143000"/>
          </a:xfrm>
          <a:prstGeom prst="rect">
            <a:avLst/>
          </a:prstGeom>
          <a:noFill/>
          <a:ln/>
        </p:spPr>
        <p:txBody>
          <a:bodyPr vert="horz" lIns="90488" tIns="44450" rIns="90488" bIns="4445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sng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Viscosity</a:t>
            </a:r>
            <a:endParaRPr kumimoji="0" lang="en-US" altLang="en-US" sz="4000" b="0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52034" y="995421"/>
            <a:ext cx="3414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Pitch Drop “Experiment”</a:t>
            </a:r>
          </a:p>
        </p:txBody>
      </p:sp>
      <p:sp>
        <p:nvSpPr>
          <p:cNvPr id="9" name="Rectangle 8"/>
          <p:cNvSpPr/>
          <p:nvPr/>
        </p:nvSpPr>
        <p:spPr>
          <a:xfrm>
            <a:off x="348363" y="4547010"/>
            <a:ext cx="404091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Started in 1927 </a:t>
            </a:r>
          </a:p>
          <a:p>
            <a:pPr algn="ctr"/>
            <a:r>
              <a:rPr lang="en-US" sz="2000" dirty="0"/>
              <a:t>by Professor Thomas Parnell</a:t>
            </a:r>
          </a:p>
          <a:p>
            <a:pPr algn="ctr"/>
            <a:r>
              <a:rPr lang="en-US" sz="2000" dirty="0"/>
              <a:t>University of Queensland in Australia</a:t>
            </a:r>
          </a:p>
        </p:txBody>
      </p:sp>
      <p:sp>
        <p:nvSpPr>
          <p:cNvPr id="10" name="Rectangle 9"/>
          <p:cNvSpPr/>
          <p:nvPr/>
        </p:nvSpPr>
        <p:spPr>
          <a:xfrm>
            <a:off x="4756077" y="4471257"/>
            <a:ext cx="36056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Worlds longest experiment</a:t>
            </a:r>
          </a:p>
          <a:p>
            <a:r>
              <a:rPr lang="en-US" sz="2400" dirty="0">
                <a:solidFill>
                  <a:srgbClr val="FF0000"/>
                </a:solidFill>
              </a:rPr>
              <a:t>9</a:t>
            </a:r>
            <a:r>
              <a:rPr lang="en-US" sz="2400" baseline="30000" dirty="0">
                <a:solidFill>
                  <a:srgbClr val="FF0000"/>
                </a:solidFill>
              </a:rPr>
              <a:t>th</a:t>
            </a:r>
            <a:r>
              <a:rPr lang="en-US" sz="2400" dirty="0">
                <a:solidFill>
                  <a:srgbClr val="FF0000"/>
                </a:solidFill>
              </a:rPr>
              <a:t> drop fell April 17</a:t>
            </a:r>
            <a:r>
              <a:rPr lang="en-US" sz="2400" baseline="30000" dirty="0">
                <a:solidFill>
                  <a:srgbClr val="FF0000"/>
                </a:solidFill>
              </a:rPr>
              <a:t>th</a:t>
            </a:r>
            <a:r>
              <a:rPr lang="en-US" sz="2400" dirty="0">
                <a:solidFill>
                  <a:srgbClr val="FF0000"/>
                </a:solidFill>
              </a:rPr>
              <a:t>, 2014</a:t>
            </a:r>
          </a:p>
        </p:txBody>
      </p:sp>
      <p:pic>
        <p:nvPicPr>
          <p:cNvPr id="3758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6625" y="1584598"/>
            <a:ext cx="3700525" cy="2866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870408" y="6424870"/>
            <a:ext cx="337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http://www.thetenthwatch.com/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788288" y="5976362"/>
            <a:ext cx="54574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5"/>
              </a:rPr>
              <a:t>https://www.youtube.com/watch?v=BZvsrOciU_Q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fld id="{4838EC1B-2BB6-46B0-ADD6-31EF86F6F77D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869" y="5903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Properties of liquids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3151" y="1133650"/>
            <a:ext cx="7819053" cy="537633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 dirty="0"/>
              <a:t>Boiling point</a:t>
            </a:r>
          </a:p>
          <a:p>
            <a:pPr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Surface Tension</a:t>
            </a:r>
          </a:p>
          <a:p>
            <a:pPr lvl="1">
              <a:spcBef>
                <a:spcPts val="1200"/>
              </a:spcBef>
              <a:buNone/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Capillary Action</a:t>
            </a:r>
          </a:p>
          <a:p>
            <a:pPr lvl="1">
              <a:spcBef>
                <a:spcPts val="1200"/>
              </a:spcBef>
            </a:pPr>
            <a:endParaRPr lang="en-US" dirty="0"/>
          </a:p>
          <a:p>
            <a:pPr>
              <a:spcBef>
                <a:spcPts val="1200"/>
              </a:spcBef>
            </a:pPr>
            <a:r>
              <a:rPr lang="en-US" dirty="0"/>
              <a:t>Viscosity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9EEAB5A-BD34-44ED-BF27-A3BBD2F8E8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8515" y="1148903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C00AE97-255F-450F-BB00-C8A455D8C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8817" y="2394936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707923B1-54C5-4A90-AC69-C21F14A08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1521" y="3659666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185E814-291B-4CE2-9DBD-96E8F11EC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2918" y="4948386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2AD4C40-F7AF-4C6E-A018-4735B391DEAF}"/>
              </a:ext>
            </a:extLst>
          </p:cNvPr>
          <p:cNvSpPr/>
          <p:nvPr/>
        </p:nvSpPr>
        <p:spPr>
          <a:xfrm>
            <a:off x="1341207" y="1763877"/>
            <a:ext cx="6459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Strong intermolecular forces = higher boiling point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6DA7B7-A5A1-44C5-89A5-0523149C26C4}"/>
              </a:ext>
            </a:extLst>
          </p:cNvPr>
          <p:cNvSpPr/>
          <p:nvPr/>
        </p:nvSpPr>
        <p:spPr>
          <a:xfrm>
            <a:off x="1163782" y="2975094"/>
            <a:ext cx="68008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Strong intermolecular forces = higher surface tension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1C9195-F267-42F4-AB12-651D4ABA532A}"/>
              </a:ext>
            </a:extLst>
          </p:cNvPr>
          <p:cNvSpPr/>
          <p:nvPr/>
        </p:nvSpPr>
        <p:spPr>
          <a:xfrm>
            <a:off x="300723" y="4404833"/>
            <a:ext cx="85157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Competition between cohesive and adhesive intermolecular forces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E144C3E-B829-4025-A355-14CDC3A84B69}"/>
              </a:ext>
            </a:extLst>
          </p:cNvPr>
          <p:cNvSpPr/>
          <p:nvPr/>
        </p:nvSpPr>
        <p:spPr>
          <a:xfrm>
            <a:off x="1595611" y="5528256"/>
            <a:ext cx="594521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Strong intermolecular forces = higher viscosity</a:t>
            </a:r>
          </a:p>
        </p:txBody>
      </p:sp>
    </p:spTree>
    <p:extLst>
      <p:ext uri="{BB962C8B-B14F-4D97-AF65-F5344CB8AC3E}">
        <p14:creationId xmlns:p14="http://schemas.microsoft.com/office/powerpoint/2010/main" val="3415433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C468EA6-39B7-484D-8D00-13D11A345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3937" y="190500"/>
            <a:ext cx="7096125" cy="6477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04BC326-7018-4328-90F1-C03E4D6A0FFA}"/>
              </a:ext>
            </a:extLst>
          </p:cNvPr>
          <p:cNvSpPr/>
          <p:nvPr/>
        </p:nvSpPr>
        <p:spPr>
          <a:xfrm>
            <a:off x="1154878" y="5254388"/>
            <a:ext cx="1759171" cy="466722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C48E88B-0353-4986-8F4C-0FCBB30D0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4990" y="5258883"/>
            <a:ext cx="463006" cy="4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32632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7CC6BE-291D-4CDD-99B1-1A4A452F7740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84" name="Rectangle 44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14400"/>
          </a:xfrm>
        </p:spPr>
        <p:txBody>
          <a:bodyPr>
            <a:normAutofit/>
          </a:bodyPr>
          <a:lstStyle/>
          <a:p>
            <a:r>
              <a:rPr lang="en-US" altLang="en-US" sz="4000" u="sng" dirty="0"/>
              <a:t>Phase Changes</a:t>
            </a:r>
          </a:p>
        </p:txBody>
      </p:sp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1447805" y="2012261"/>
            <a:ext cx="6388100" cy="1912937"/>
            <a:chOff x="676" y="2295"/>
            <a:chExt cx="4024" cy="1205"/>
          </a:xfrm>
        </p:grpSpPr>
        <p:sp>
          <p:nvSpPr>
            <p:cNvPr id="10246" name="Rectangle 6"/>
            <p:cNvSpPr>
              <a:spLocks noChangeArrowheads="1"/>
            </p:cNvSpPr>
            <p:nvPr/>
          </p:nvSpPr>
          <p:spPr bwMode="auto">
            <a:xfrm>
              <a:off x="676" y="2308"/>
              <a:ext cx="760" cy="119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7" name="Rectangle 7"/>
            <p:cNvSpPr>
              <a:spLocks noChangeArrowheads="1"/>
            </p:cNvSpPr>
            <p:nvPr/>
          </p:nvSpPr>
          <p:spPr bwMode="auto">
            <a:xfrm>
              <a:off x="2404" y="2356"/>
              <a:ext cx="712" cy="1096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8" name="Rectangle 8"/>
            <p:cNvSpPr>
              <a:spLocks noChangeArrowheads="1"/>
            </p:cNvSpPr>
            <p:nvPr/>
          </p:nvSpPr>
          <p:spPr bwMode="auto">
            <a:xfrm>
              <a:off x="3988" y="2356"/>
              <a:ext cx="712" cy="1144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49" name="Line 9"/>
            <p:cNvSpPr>
              <a:spLocks noChangeShapeType="1"/>
            </p:cNvSpPr>
            <p:nvPr/>
          </p:nvSpPr>
          <p:spPr bwMode="auto">
            <a:xfrm>
              <a:off x="1636" y="2832"/>
              <a:ext cx="56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0" name="Line 10"/>
            <p:cNvSpPr>
              <a:spLocks noChangeShapeType="1"/>
            </p:cNvSpPr>
            <p:nvPr/>
          </p:nvSpPr>
          <p:spPr bwMode="auto">
            <a:xfrm>
              <a:off x="1636" y="3024"/>
              <a:ext cx="5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1" name="Line 11"/>
            <p:cNvSpPr>
              <a:spLocks noChangeShapeType="1"/>
            </p:cNvSpPr>
            <p:nvPr/>
          </p:nvSpPr>
          <p:spPr bwMode="auto">
            <a:xfrm>
              <a:off x="3316" y="2832"/>
              <a:ext cx="5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2" name="Line 12"/>
            <p:cNvSpPr>
              <a:spLocks noChangeShapeType="1"/>
            </p:cNvSpPr>
            <p:nvPr/>
          </p:nvSpPr>
          <p:spPr bwMode="auto">
            <a:xfrm flipH="1">
              <a:off x="3308" y="3024"/>
              <a:ext cx="53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3" name="Oval 13"/>
            <p:cNvSpPr>
              <a:spLocks noChangeArrowheads="1"/>
            </p:cNvSpPr>
            <p:nvPr/>
          </p:nvSpPr>
          <p:spPr bwMode="auto">
            <a:xfrm>
              <a:off x="772" y="2596"/>
              <a:ext cx="136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4" name="Oval 14"/>
            <p:cNvSpPr>
              <a:spLocks noChangeArrowheads="1"/>
            </p:cNvSpPr>
            <p:nvPr/>
          </p:nvSpPr>
          <p:spPr bwMode="auto">
            <a:xfrm>
              <a:off x="964" y="2836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5" name="Oval 15"/>
            <p:cNvSpPr>
              <a:spLocks noChangeArrowheads="1"/>
            </p:cNvSpPr>
            <p:nvPr/>
          </p:nvSpPr>
          <p:spPr bwMode="auto">
            <a:xfrm>
              <a:off x="964" y="3076"/>
              <a:ext cx="136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6" name="Oval 16"/>
            <p:cNvSpPr>
              <a:spLocks noChangeArrowheads="1"/>
            </p:cNvSpPr>
            <p:nvPr/>
          </p:nvSpPr>
          <p:spPr bwMode="auto">
            <a:xfrm>
              <a:off x="1204" y="2596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7" name="Oval 17"/>
            <p:cNvSpPr>
              <a:spLocks noChangeArrowheads="1"/>
            </p:cNvSpPr>
            <p:nvPr/>
          </p:nvSpPr>
          <p:spPr bwMode="auto">
            <a:xfrm>
              <a:off x="1204" y="3172"/>
              <a:ext cx="136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8" name="Oval 18"/>
            <p:cNvSpPr>
              <a:spLocks noChangeArrowheads="1"/>
            </p:cNvSpPr>
            <p:nvPr/>
          </p:nvSpPr>
          <p:spPr bwMode="auto">
            <a:xfrm>
              <a:off x="724" y="2932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9" name="Rectangle 19"/>
            <p:cNvSpPr>
              <a:spLocks noChangeArrowheads="1"/>
            </p:cNvSpPr>
            <p:nvPr/>
          </p:nvSpPr>
          <p:spPr bwMode="auto">
            <a:xfrm>
              <a:off x="904" y="2295"/>
              <a:ext cx="374" cy="289"/>
            </a:xfrm>
            <a:prstGeom prst="rect">
              <a:avLst/>
            </a:prstGeom>
            <a:solidFill>
              <a:schemeClr val="fol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>
                <a:buClr>
                  <a:srgbClr val="3333CC"/>
                </a:buClr>
              </a:pPr>
              <a:r>
                <a:rPr lang="en-US" altLang="en-US" sz="2400" dirty="0">
                  <a:solidFill>
                    <a:srgbClr val="FFFFFF"/>
                  </a:solidFill>
                </a:rPr>
                <a:t>gas</a:t>
              </a:r>
            </a:p>
          </p:txBody>
        </p:sp>
        <p:sp>
          <p:nvSpPr>
            <p:cNvPr id="10260" name="Rectangle 20"/>
            <p:cNvSpPr>
              <a:spLocks noChangeArrowheads="1"/>
            </p:cNvSpPr>
            <p:nvPr/>
          </p:nvSpPr>
          <p:spPr bwMode="auto">
            <a:xfrm>
              <a:off x="2448" y="2400"/>
              <a:ext cx="566" cy="289"/>
            </a:xfrm>
            <a:prstGeom prst="rect">
              <a:avLst/>
            </a:prstGeom>
            <a:solidFill>
              <a:schemeClr val="fol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>
                <a:buClr>
                  <a:srgbClr val="3333CC"/>
                </a:buClr>
              </a:pPr>
              <a:r>
                <a:rPr lang="en-US" altLang="en-US" sz="2400" dirty="0">
                  <a:solidFill>
                    <a:srgbClr val="FFFFFF"/>
                  </a:solidFill>
                </a:rPr>
                <a:t>liquid</a:t>
              </a:r>
            </a:p>
          </p:txBody>
        </p:sp>
        <p:sp>
          <p:nvSpPr>
            <p:cNvPr id="10261" name="Oval 21"/>
            <p:cNvSpPr>
              <a:spLocks noChangeArrowheads="1"/>
            </p:cNvSpPr>
            <p:nvPr/>
          </p:nvSpPr>
          <p:spPr bwMode="auto">
            <a:xfrm>
              <a:off x="772" y="3220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2" name="Oval 22"/>
            <p:cNvSpPr>
              <a:spLocks noChangeArrowheads="1"/>
            </p:cNvSpPr>
            <p:nvPr/>
          </p:nvSpPr>
          <p:spPr bwMode="auto">
            <a:xfrm>
              <a:off x="1252" y="2884"/>
              <a:ext cx="136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3" name="Oval 23"/>
            <p:cNvSpPr>
              <a:spLocks noChangeArrowheads="1"/>
            </p:cNvSpPr>
            <p:nvPr/>
          </p:nvSpPr>
          <p:spPr bwMode="auto">
            <a:xfrm>
              <a:off x="2452" y="3316"/>
              <a:ext cx="136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4" name="Oval 24"/>
            <p:cNvSpPr>
              <a:spLocks noChangeArrowheads="1"/>
            </p:cNvSpPr>
            <p:nvPr/>
          </p:nvSpPr>
          <p:spPr bwMode="auto">
            <a:xfrm>
              <a:off x="2740" y="3316"/>
              <a:ext cx="136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5" name="Oval 25"/>
            <p:cNvSpPr>
              <a:spLocks noChangeArrowheads="1"/>
            </p:cNvSpPr>
            <p:nvPr/>
          </p:nvSpPr>
          <p:spPr bwMode="auto">
            <a:xfrm>
              <a:off x="2884" y="3316"/>
              <a:ext cx="184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6" name="Oval 26"/>
            <p:cNvSpPr>
              <a:spLocks noChangeArrowheads="1"/>
            </p:cNvSpPr>
            <p:nvPr/>
          </p:nvSpPr>
          <p:spPr bwMode="auto">
            <a:xfrm>
              <a:off x="2500" y="3124"/>
              <a:ext cx="136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7" name="Oval 27"/>
            <p:cNvSpPr>
              <a:spLocks noChangeArrowheads="1"/>
            </p:cNvSpPr>
            <p:nvPr/>
          </p:nvSpPr>
          <p:spPr bwMode="auto">
            <a:xfrm>
              <a:off x="2596" y="3220"/>
              <a:ext cx="184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8" name="Oval 28"/>
            <p:cNvSpPr>
              <a:spLocks noChangeArrowheads="1"/>
            </p:cNvSpPr>
            <p:nvPr/>
          </p:nvSpPr>
          <p:spPr bwMode="auto">
            <a:xfrm>
              <a:off x="2788" y="3124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69" name="Oval 29"/>
            <p:cNvSpPr>
              <a:spLocks noChangeArrowheads="1"/>
            </p:cNvSpPr>
            <p:nvPr/>
          </p:nvSpPr>
          <p:spPr bwMode="auto">
            <a:xfrm>
              <a:off x="2884" y="2980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0" name="Oval 30"/>
            <p:cNvSpPr>
              <a:spLocks noChangeArrowheads="1"/>
            </p:cNvSpPr>
            <p:nvPr/>
          </p:nvSpPr>
          <p:spPr bwMode="auto">
            <a:xfrm>
              <a:off x="2644" y="3028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1" name="Oval 31"/>
            <p:cNvSpPr>
              <a:spLocks noChangeArrowheads="1"/>
            </p:cNvSpPr>
            <p:nvPr/>
          </p:nvSpPr>
          <p:spPr bwMode="auto">
            <a:xfrm>
              <a:off x="3988" y="3316"/>
              <a:ext cx="136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2" name="Oval 32"/>
            <p:cNvSpPr>
              <a:spLocks noChangeArrowheads="1"/>
            </p:cNvSpPr>
            <p:nvPr/>
          </p:nvSpPr>
          <p:spPr bwMode="auto">
            <a:xfrm>
              <a:off x="4132" y="3316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3" name="Oval 33"/>
            <p:cNvSpPr>
              <a:spLocks noChangeArrowheads="1"/>
            </p:cNvSpPr>
            <p:nvPr/>
          </p:nvSpPr>
          <p:spPr bwMode="auto">
            <a:xfrm>
              <a:off x="4324" y="3316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4" name="Oval 34"/>
            <p:cNvSpPr>
              <a:spLocks noChangeArrowheads="1"/>
            </p:cNvSpPr>
            <p:nvPr/>
          </p:nvSpPr>
          <p:spPr bwMode="auto">
            <a:xfrm>
              <a:off x="4516" y="3316"/>
              <a:ext cx="184" cy="184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5" name="Oval 35"/>
            <p:cNvSpPr>
              <a:spLocks noChangeArrowheads="1"/>
            </p:cNvSpPr>
            <p:nvPr/>
          </p:nvSpPr>
          <p:spPr bwMode="auto">
            <a:xfrm>
              <a:off x="3988" y="3172"/>
              <a:ext cx="136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6" name="Oval 36"/>
            <p:cNvSpPr>
              <a:spLocks noChangeArrowheads="1"/>
            </p:cNvSpPr>
            <p:nvPr/>
          </p:nvSpPr>
          <p:spPr bwMode="auto">
            <a:xfrm>
              <a:off x="4180" y="3172"/>
              <a:ext cx="136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7" name="Oval 37"/>
            <p:cNvSpPr>
              <a:spLocks noChangeArrowheads="1"/>
            </p:cNvSpPr>
            <p:nvPr/>
          </p:nvSpPr>
          <p:spPr bwMode="auto">
            <a:xfrm>
              <a:off x="4516" y="3172"/>
              <a:ext cx="136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8" name="Oval 38"/>
            <p:cNvSpPr>
              <a:spLocks noChangeArrowheads="1"/>
            </p:cNvSpPr>
            <p:nvPr/>
          </p:nvSpPr>
          <p:spPr bwMode="auto">
            <a:xfrm>
              <a:off x="4372" y="3172"/>
              <a:ext cx="136" cy="136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79" name="Rectangle 39"/>
            <p:cNvSpPr>
              <a:spLocks noChangeArrowheads="1"/>
            </p:cNvSpPr>
            <p:nvPr/>
          </p:nvSpPr>
          <p:spPr bwMode="auto">
            <a:xfrm>
              <a:off x="4080" y="2400"/>
              <a:ext cx="492" cy="289"/>
            </a:xfrm>
            <a:prstGeom prst="rect">
              <a:avLst/>
            </a:prstGeom>
            <a:solidFill>
              <a:schemeClr val="fol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>
                <a:buClr>
                  <a:srgbClr val="3333CC"/>
                </a:buClr>
              </a:pPr>
              <a:r>
                <a:rPr lang="en-US" altLang="en-US" sz="2400" dirty="0">
                  <a:solidFill>
                    <a:srgbClr val="FFFFFF"/>
                  </a:solidFill>
                </a:rPr>
                <a:t>solid</a:t>
              </a:r>
            </a:p>
          </p:txBody>
        </p:sp>
        <p:sp>
          <p:nvSpPr>
            <p:cNvPr id="10280" name="Rectangle 40"/>
            <p:cNvSpPr>
              <a:spLocks noChangeArrowheads="1"/>
            </p:cNvSpPr>
            <p:nvPr/>
          </p:nvSpPr>
          <p:spPr bwMode="auto">
            <a:xfrm>
              <a:off x="1632" y="2496"/>
              <a:ext cx="444" cy="28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>
                <a:buClr>
                  <a:srgbClr val="3333CC"/>
                </a:buClr>
              </a:pPr>
              <a:r>
                <a:rPr lang="en-US" altLang="en-US" sz="2400">
                  <a:solidFill>
                    <a:srgbClr val="000000"/>
                  </a:solidFill>
                </a:rPr>
                <a:t>cool</a:t>
              </a:r>
            </a:p>
          </p:txBody>
        </p:sp>
        <p:sp>
          <p:nvSpPr>
            <p:cNvPr id="10281" name="Rectangle 41"/>
            <p:cNvSpPr>
              <a:spLocks noChangeArrowheads="1"/>
            </p:cNvSpPr>
            <p:nvPr/>
          </p:nvSpPr>
          <p:spPr bwMode="auto">
            <a:xfrm>
              <a:off x="3340" y="2966"/>
              <a:ext cx="136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buClr>
                  <a:srgbClr val="3333CC"/>
                </a:buClr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82" name="Rectangle 42"/>
            <p:cNvSpPr>
              <a:spLocks noChangeArrowheads="1"/>
            </p:cNvSpPr>
            <p:nvPr/>
          </p:nvSpPr>
          <p:spPr bwMode="auto">
            <a:xfrm>
              <a:off x="3360" y="2496"/>
              <a:ext cx="444" cy="289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>
                <a:buClr>
                  <a:srgbClr val="3333CC"/>
                </a:buClr>
              </a:pPr>
              <a:r>
                <a:rPr lang="en-US" altLang="en-US" sz="2400">
                  <a:solidFill>
                    <a:srgbClr val="000000"/>
                  </a:solidFill>
                </a:rPr>
                <a:t>cool</a:t>
              </a:r>
            </a:p>
          </p:txBody>
        </p:sp>
        <p:sp>
          <p:nvSpPr>
            <p:cNvPr id="10283" name="Rectangle 43"/>
            <p:cNvSpPr>
              <a:spLocks noChangeArrowheads="1"/>
            </p:cNvSpPr>
            <p:nvPr/>
          </p:nvSpPr>
          <p:spPr bwMode="auto">
            <a:xfrm>
              <a:off x="3360" y="3120"/>
              <a:ext cx="470" cy="289"/>
            </a:xfrm>
            <a:prstGeom prst="rect">
              <a:avLst/>
            </a:prstGeom>
            <a:solidFill>
              <a:srgbClr val="FF0033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>
                <a:buClr>
                  <a:srgbClr val="3333CC"/>
                </a:buClr>
              </a:pPr>
              <a:r>
                <a:rPr lang="en-US" altLang="en-US" sz="2400">
                  <a:solidFill>
                    <a:srgbClr val="000000"/>
                  </a:solidFill>
                </a:rPr>
                <a:t>heat</a:t>
              </a:r>
            </a:p>
          </p:txBody>
        </p:sp>
        <p:sp>
          <p:nvSpPr>
            <p:cNvPr id="10286" name="Rectangle 46"/>
            <p:cNvSpPr>
              <a:spLocks noChangeArrowheads="1"/>
            </p:cNvSpPr>
            <p:nvPr/>
          </p:nvSpPr>
          <p:spPr bwMode="auto">
            <a:xfrm>
              <a:off x="1680" y="3120"/>
              <a:ext cx="470" cy="289"/>
            </a:xfrm>
            <a:prstGeom prst="rect">
              <a:avLst/>
            </a:prstGeom>
            <a:solidFill>
              <a:srgbClr val="FF0033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l">
                <a:buClr>
                  <a:srgbClr val="3333CC"/>
                </a:buClr>
              </a:pPr>
              <a:r>
                <a:rPr lang="en-US" altLang="en-US" sz="2400">
                  <a:solidFill>
                    <a:srgbClr val="000000"/>
                  </a:solidFill>
                </a:rPr>
                <a:t>heat</a:t>
              </a:r>
            </a:p>
          </p:txBody>
        </p:sp>
      </p:grpSp>
      <p:sp>
        <p:nvSpPr>
          <p:cNvPr id="64" name="Rectangle 45"/>
          <p:cNvSpPr txBox="1">
            <a:spLocks noChangeArrowheads="1"/>
          </p:cNvSpPr>
          <p:nvPr/>
        </p:nvSpPr>
        <p:spPr bwMode="auto">
          <a:xfrm>
            <a:off x="5334005" y="4008702"/>
            <a:ext cx="1752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0"/>
              </a:spcBef>
              <a:buClr>
                <a:srgbClr val="3333CC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</a:rPr>
              <a:t>melting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1295405" y="1859861"/>
            <a:ext cx="1447800" cy="22098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Clr>
                <a:srgbClr val="3333CC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9" name="Rectangle 58"/>
          <p:cNvSpPr/>
          <p:nvPr/>
        </p:nvSpPr>
        <p:spPr bwMode="auto">
          <a:xfrm>
            <a:off x="3962405" y="1859861"/>
            <a:ext cx="1600200" cy="21336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Clr>
                <a:srgbClr val="3333CC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5" name="Rectangle 64"/>
          <p:cNvSpPr/>
          <p:nvPr/>
        </p:nvSpPr>
        <p:spPr bwMode="auto">
          <a:xfrm>
            <a:off x="2971805" y="3079061"/>
            <a:ext cx="9144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Clr>
                <a:srgbClr val="3333CC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6" name="Rectangle 65"/>
          <p:cNvSpPr/>
          <p:nvPr/>
        </p:nvSpPr>
        <p:spPr bwMode="auto">
          <a:xfrm>
            <a:off x="2895605" y="2164661"/>
            <a:ext cx="9906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Clr>
                <a:srgbClr val="3333CC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7" name="Rectangle 66"/>
          <p:cNvSpPr/>
          <p:nvPr/>
        </p:nvSpPr>
        <p:spPr bwMode="auto">
          <a:xfrm>
            <a:off x="5562605" y="3079061"/>
            <a:ext cx="9144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Clr>
                <a:srgbClr val="3333CC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8" name="Rectangle 67"/>
          <p:cNvSpPr/>
          <p:nvPr/>
        </p:nvSpPr>
        <p:spPr bwMode="auto">
          <a:xfrm>
            <a:off x="5562605" y="2240861"/>
            <a:ext cx="914400" cy="762000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Clr>
                <a:srgbClr val="3333CC"/>
              </a:buClr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9" name="Rectangle 45"/>
          <p:cNvSpPr txBox="1">
            <a:spLocks noChangeArrowheads="1"/>
          </p:cNvSpPr>
          <p:nvPr/>
        </p:nvSpPr>
        <p:spPr bwMode="auto">
          <a:xfrm>
            <a:off x="2438405" y="3993461"/>
            <a:ext cx="1905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0"/>
              </a:spcBef>
              <a:buClr>
                <a:srgbClr val="3333CC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</a:rPr>
              <a:t>evaporation</a:t>
            </a:r>
          </a:p>
        </p:txBody>
      </p:sp>
      <p:sp>
        <p:nvSpPr>
          <p:cNvPr id="70" name="Rectangle 45"/>
          <p:cNvSpPr txBox="1">
            <a:spLocks noChangeArrowheads="1"/>
          </p:cNvSpPr>
          <p:nvPr/>
        </p:nvSpPr>
        <p:spPr bwMode="auto">
          <a:xfrm>
            <a:off x="2362205" y="148045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0"/>
              </a:spcBef>
              <a:buClr>
                <a:srgbClr val="3333CC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</a:rPr>
              <a:t>condensation</a:t>
            </a:r>
          </a:p>
        </p:txBody>
      </p:sp>
      <p:sp>
        <p:nvSpPr>
          <p:cNvPr id="72" name="Rectangle 45"/>
          <p:cNvSpPr txBox="1">
            <a:spLocks noChangeArrowheads="1"/>
          </p:cNvSpPr>
          <p:nvPr/>
        </p:nvSpPr>
        <p:spPr bwMode="auto">
          <a:xfrm>
            <a:off x="5327476" y="1480450"/>
            <a:ext cx="2133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ts val="0"/>
              </a:spcBef>
              <a:buClr>
                <a:srgbClr val="3333CC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</a:rPr>
              <a:t>freezing</a:t>
            </a:r>
          </a:p>
        </p:txBody>
      </p:sp>
      <p:cxnSp>
        <p:nvCxnSpPr>
          <p:cNvPr id="73" name="Straight Arrow Connector 72"/>
          <p:cNvCxnSpPr/>
          <p:nvPr/>
        </p:nvCxnSpPr>
        <p:spPr bwMode="auto">
          <a:xfrm rot="10800000">
            <a:off x="1295405" y="4833250"/>
            <a:ext cx="6781800" cy="158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Rectangle 45"/>
          <p:cNvSpPr txBox="1">
            <a:spLocks noChangeArrowheads="1"/>
          </p:cNvSpPr>
          <p:nvPr/>
        </p:nvSpPr>
        <p:spPr bwMode="auto">
          <a:xfrm>
            <a:off x="2133605" y="4834839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3333CC"/>
              </a:buClr>
              <a:defRPr/>
            </a:pPr>
            <a:r>
              <a:rPr lang="en-US" altLang="en-US" sz="2400" kern="0" dirty="0">
                <a:solidFill>
                  <a:srgbClr val="000000"/>
                </a:solidFill>
              </a:rPr>
              <a:t>increasing temperature</a:t>
            </a:r>
          </a:p>
        </p:txBody>
      </p:sp>
      <p:cxnSp>
        <p:nvCxnSpPr>
          <p:cNvPr id="75" name="Straight Arrow Connector 74"/>
          <p:cNvCxnSpPr/>
          <p:nvPr/>
        </p:nvCxnSpPr>
        <p:spPr bwMode="auto">
          <a:xfrm rot="10800000">
            <a:off x="1295406" y="5519050"/>
            <a:ext cx="6781800" cy="1588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6" name="Rectangle 45"/>
          <p:cNvSpPr txBox="1">
            <a:spLocks noChangeArrowheads="1"/>
          </p:cNvSpPr>
          <p:nvPr/>
        </p:nvSpPr>
        <p:spPr bwMode="auto">
          <a:xfrm>
            <a:off x="2133605" y="5519050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3333CC"/>
              </a:buClr>
              <a:defRPr/>
            </a:pPr>
            <a:r>
              <a:rPr lang="en-US" altLang="en-US" sz="2400" kern="0" dirty="0">
                <a:solidFill>
                  <a:srgbClr val="0000FF"/>
                </a:solidFill>
              </a:rPr>
              <a:t>heat is absorbed</a:t>
            </a:r>
          </a:p>
        </p:txBody>
      </p:sp>
      <p:cxnSp>
        <p:nvCxnSpPr>
          <p:cNvPr id="77" name="Straight Arrow Connector 76"/>
          <p:cNvCxnSpPr/>
          <p:nvPr/>
        </p:nvCxnSpPr>
        <p:spPr bwMode="auto">
          <a:xfrm>
            <a:off x="1295406" y="1326462"/>
            <a:ext cx="6781800" cy="1588"/>
          </a:xfrm>
          <a:prstGeom prst="straightConnector1">
            <a:avLst/>
          </a:prstGeom>
          <a:noFill/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8" name="Rectangle 45"/>
          <p:cNvSpPr txBox="1">
            <a:spLocks noChangeArrowheads="1"/>
          </p:cNvSpPr>
          <p:nvPr/>
        </p:nvSpPr>
        <p:spPr bwMode="auto">
          <a:xfrm>
            <a:off x="2133605" y="870851"/>
            <a:ext cx="487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spcBef>
                <a:spcPct val="20000"/>
              </a:spcBef>
              <a:buClr>
                <a:srgbClr val="3333CC"/>
              </a:buClr>
              <a:defRPr/>
            </a:pPr>
            <a:r>
              <a:rPr lang="en-US" altLang="en-US" sz="2400" kern="0" dirty="0">
                <a:solidFill>
                  <a:srgbClr val="0000FF"/>
                </a:solidFill>
              </a:rPr>
              <a:t>heat is released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05399" y="6178729"/>
            <a:ext cx="7726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Energy needed to break intermolecular interactions.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xit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55" grpId="0" animBg="1"/>
      <p:bldP spid="59" grpId="0" animBg="1"/>
      <p:bldP spid="65" grpId="0" animBg="1"/>
      <p:bldP spid="66" grpId="0" animBg="1"/>
      <p:bldP spid="67" grpId="0" animBg="1"/>
      <p:bldP spid="68" grpId="0" animBg="1"/>
      <p:bldP spid="69" grpId="0"/>
      <p:bldP spid="70" grpId="0"/>
      <p:bldP spid="72" grpId="0"/>
      <p:bldP spid="74" grpId="0"/>
      <p:bldP spid="76" grpId="0"/>
      <p:bldP spid="78" grpId="0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D72C2D-7D32-4963-AB97-EC679A68E0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380" y="105585"/>
            <a:ext cx="4995627" cy="31102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37318" y="617008"/>
            <a:ext cx="4310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3333FF"/>
                </a:solidFill>
              </a:rPr>
              <a:t>Ideal Gas Equation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37318" y="1173683"/>
            <a:ext cx="43107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PV = </a:t>
            </a:r>
            <a:r>
              <a:rPr lang="en-US" sz="3200" b="1" i="1" dirty="0" err="1"/>
              <a:t>n</a:t>
            </a:r>
            <a:r>
              <a:rPr lang="en-US" sz="3200" b="1" dirty="0" err="1"/>
              <a:t>RT</a:t>
            </a:r>
            <a:endParaRPr lang="en-US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769431" y="1846496"/>
            <a:ext cx="25080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 = pressure</a:t>
            </a:r>
          </a:p>
          <a:p>
            <a:r>
              <a:rPr lang="en-US" sz="2000" dirty="0"/>
              <a:t>V = volume</a:t>
            </a:r>
          </a:p>
          <a:p>
            <a:r>
              <a:rPr lang="en-US" sz="2000" dirty="0"/>
              <a:t>n = number of moles</a:t>
            </a:r>
          </a:p>
          <a:p>
            <a:r>
              <a:rPr lang="en-US" sz="2000" dirty="0"/>
              <a:t>R = gas constant</a:t>
            </a:r>
          </a:p>
          <a:p>
            <a:r>
              <a:rPr lang="en-US" sz="2000" dirty="0"/>
              <a:t>T = temperature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63" y="4062538"/>
            <a:ext cx="86214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Assumptions:</a:t>
            </a:r>
          </a:p>
          <a:p>
            <a:pPr marL="339725">
              <a:buFont typeface="Arial" pitchFamily="34" charset="0"/>
              <a:buChar char="•"/>
            </a:pPr>
            <a:r>
              <a:rPr lang="en-US" sz="2400" dirty="0"/>
              <a:t>  Gas atoms/molecules are perfect spheres (spherical cow!)</a:t>
            </a:r>
          </a:p>
          <a:p>
            <a:pPr marL="339725">
              <a:buFont typeface="Arial" pitchFamily="34" charset="0"/>
              <a:buChar char="•"/>
            </a:pPr>
            <a:r>
              <a:rPr lang="en-US" sz="2400" dirty="0"/>
              <a:t>  Size of atoms/molecules are negligibly small</a:t>
            </a:r>
          </a:p>
          <a:p>
            <a:pPr marL="339725">
              <a:buFont typeface="Arial" pitchFamily="34" charset="0"/>
              <a:buChar char="•"/>
            </a:pPr>
            <a:r>
              <a:rPr lang="en-US" sz="2400" dirty="0"/>
              <a:t>  There are no intermolecular/atom forces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6178733" y="5081451"/>
            <a:ext cx="378822" cy="57476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4392894" y="5674026"/>
            <a:ext cx="46727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Ok assumptions for gasses, does not work for solids and liquids. 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5769431" y="5403668"/>
            <a:ext cx="814250" cy="25254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6422573" y="4802776"/>
            <a:ext cx="148044" cy="85344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u="sng" dirty="0"/>
              <a:t>Liquids and Solids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11239" y="5127176"/>
            <a:ext cx="5747657" cy="158713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/>
              <a:t>Variables:</a:t>
            </a:r>
          </a:p>
          <a:p>
            <a:pPr lvl="1">
              <a:buNone/>
            </a:pPr>
            <a:r>
              <a:rPr lang="en-US" sz="2000" dirty="0"/>
              <a:t>Size and shape of the molecules/atoms</a:t>
            </a:r>
          </a:p>
          <a:p>
            <a:pPr lvl="1">
              <a:buNone/>
            </a:pPr>
            <a:r>
              <a:rPr lang="en-US" sz="2000" dirty="0"/>
              <a:t>The intermolecular forces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2717078" y="6270170"/>
            <a:ext cx="2194556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9026" name="Picture 2" descr="http://mrgrant.ca/1_Content/Solid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5220" y="1005839"/>
            <a:ext cx="2168435" cy="2168435"/>
          </a:xfrm>
          <a:prstGeom prst="rect">
            <a:avLst/>
          </a:prstGeom>
          <a:noFill/>
        </p:spPr>
      </p:pic>
      <p:pic>
        <p:nvPicPr>
          <p:cNvPr id="129028" name="Picture 4" descr="http://mrgrant.ca/1_Content/Liquid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75370" y="1031965"/>
            <a:ext cx="2168435" cy="2168435"/>
          </a:xfrm>
          <a:prstGeom prst="rect">
            <a:avLst/>
          </a:prstGeom>
          <a:noFill/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698171" y="3463840"/>
            <a:ext cx="5747657" cy="15871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Not all solids and liquids are equal:</a:t>
            </a: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Viscosity</a:t>
            </a:r>
            <a:r>
              <a:rPr lang="en-US" sz="2000" dirty="0"/>
              <a:t>, conductivity, surface tension, volume, density, melting point, boiling point, hardness, color, flexibility, cost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E8765F-FA3F-4072-970A-848A93C7837F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38FD7-70F6-4FC6-89BE-873F95AD2E40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title"/>
          </p:nvPr>
        </p:nvSpPr>
        <p:spPr>
          <a:xfrm>
            <a:off x="654545" y="0"/>
            <a:ext cx="7793037" cy="1143000"/>
          </a:xfrm>
          <a:noFill/>
          <a:ln/>
        </p:spPr>
        <p:txBody>
          <a:bodyPr lIns="90488" tIns="44450" rIns="90488" bIns="44450">
            <a:normAutofit/>
          </a:bodyPr>
          <a:lstStyle/>
          <a:p>
            <a:r>
              <a:rPr lang="en-US" altLang="en-US" sz="4000" u="sng" dirty="0" err="1"/>
              <a:t>Intramoelcular</a:t>
            </a:r>
            <a:r>
              <a:rPr lang="en-US" altLang="en-US" sz="4000" u="sng" dirty="0"/>
              <a:t> </a:t>
            </a:r>
            <a:r>
              <a:rPr lang="en-US" altLang="en-US" sz="4000" u="sng" dirty="0" err="1"/>
              <a:t>vs</a:t>
            </a:r>
            <a:r>
              <a:rPr lang="en-US" altLang="en-US" sz="4000" u="sng" dirty="0"/>
              <a:t> Intermolecular</a:t>
            </a:r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406400" y="1029786"/>
            <a:ext cx="8305800" cy="5828214"/>
          </a:xfrm>
          <a:noFill/>
          <a:ln/>
        </p:spPr>
        <p:txBody>
          <a:bodyPr lIns="90488" tIns="44450" rIns="90488" bIns="44450">
            <a:noAutofit/>
          </a:bodyPr>
          <a:lstStyle/>
          <a:p>
            <a:pPr>
              <a:buClr>
                <a:srgbClr val="FF0000"/>
              </a:buClr>
            </a:pPr>
            <a:r>
              <a:rPr lang="en-US" altLang="en-US" u="sng" dirty="0" err="1"/>
              <a:t>Intra</a:t>
            </a:r>
            <a:r>
              <a:rPr lang="en-US" altLang="en-US" dirty="0" err="1"/>
              <a:t>molecular</a:t>
            </a:r>
            <a:r>
              <a:rPr lang="en-US" altLang="en-US" dirty="0"/>
              <a:t> forces</a:t>
            </a:r>
            <a:endParaRPr lang="en-US" altLang="en-US" dirty="0">
              <a:solidFill>
                <a:srgbClr val="003300"/>
              </a:solidFill>
            </a:endParaRPr>
          </a:p>
          <a:p>
            <a:pPr lvl="1">
              <a:buClr>
                <a:srgbClr val="0000FF"/>
              </a:buClr>
            </a:pPr>
            <a:r>
              <a:rPr lang="en-US" altLang="en-US" dirty="0"/>
              <a:t>exist within each molecule</a:t>
            </a:r>
          </a:p>
          <a:p>
            <a:pPr lvl="1">
              <a:buClr>
                <a:srgbClr val="0000FF"/>
              </a:buClr>
            </a:pPr>
            <a:r>
              <a:rPr lang="en-US" altLang="en-US" dirty="0"/>
              <a:t>influence the chemical properties of the molecule</a:t>
            </a:r>
          </a:p>
          <a:p>
            <a:pPr lvl="1">
              <a:buClr>
                <a:srgbClr val="0000FF"/>
              </a:buClr>
            </a:pPr>
            <a:r>
              <a:rPr lang="en-US" altLang="en-US" dirty="0"/>
              <a:t>ionic, covalent, and metallic bonds</a:t>
            </a:r>
          </a:p>
          <a:p>
            <a:pPr lvl="1">
              <a:buClr>
                <a:srgbClr val="0000FF"/>
              </a:buClr>
              <a:buNone/>
            </a:pPr>
            <a:endParaRPr lang="en-US" altLang="en-US" dirty="0"/>
          </a:p>
          <a:p>
            <a:pPr>
              <a:buClr>
                <a:srgbClr val="FF0000"/>
              </a:buClr>
            </a:pPr>
            <a:r>
              <a:rPr lang="en-US" altLang="en-US" u="sng" dirty="0"/>
              <a:t>Inter</a:t>
            </a:r>
            <a:r>
              <a:rPr lang="en-US" altLang="en-US" dirty="0"/>
              <a:t>molecular forces</a:t>
            </a:r>
            <a:endParaRPr lang="en-US" altLang="en-US" dirty="0">
              <a:solidFill>
                <a:srgbClr val="003300"/>
              </a:solidFill>
            </a:endParaRPr>
          </a:p>
          <a:p>
            <a:pPr lvl="1">
              <a:buClr>
                <a:srgbClr val="0000FF"/>
              </a:buClr>
            </a:pPr>
            <a:r>
              <a:rPr lang="en-US" altLang="en-US" dirty="0"/>
              <a:t>exist between independent molecules/atoms</a:t>
            </a:r>
          </a:p>
          <a:p>
            <a:pPr lvl="1">
              <a:buClr>
                <a:srgbClr val="0000FF"/>
              </a:buClr>
            </a:pPr>
            <a:r>
              <a:rPr lang="en-US" altLang="en-US" dirty="0"/>
              <a:t>influence the physical properties of the substance</a:t>
            </a:r>
          </a:p>
          <a:p>
            <a:pPr lvl="1">
              <a:buClr>
                <a:srgbClr val="0000FF"/>
              </a:buClr>
            </a:pPr>
            <a:r>
              <a:rPr lang="en-US" altLang="en-US" dirty="0"/>
              <a:t>Responsible for the state of the system: </a:t>
            </a:r>
          </a:p>
          <a:p>
            <a:pPr lvl="1">
              <a:buClr>
                <a:srgbClr val="0000FF"/>
              </a:buClr>
              <a:buNone/>
            </a:pPr>
            <a:r>
              <a:rPr lang="en-US" altLang="en-US" dirty="0"/>
              <a:t>						gas, liquid, solid.</a:t>
            </a:r>
          </a:p>
          <a:p>
            <a:pPr lvl="1">
              <a:buClr>
                <a:srgbClr val="0000FF"/>
              </a:buClr>
            </a:pPr>
            <a:endParaRPr lang="en-US" alt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2179</TotalTime>
  <Words>1655</Words>
  <Application>Microsoft Office PowerPoint</Application>
  <PresentationFormat>On-screen Show (4:3)</PresentationFormat>
  <Paragraphs>480</Paragraphs>
  <Slides>58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Arial</vt:lpstr>
      <vt:lpstr>Calibri</vt:lpstr>
      <vt:lpstr>Comic Sans MS</vt:lpstr>
      <vt:lpstr>Tahoma</vt:lpstr>
      <vt:lpstr>Wingdings</vt:lpstr>
      <vt:lpstr>Office Theme</vt:lpstr>
      <vt:lpstr>CS ChemDraw Drawing</vt:lpstr>
      <vt:lpstr>PowerPoint Presentation</vt:lpstr>
      <vt:lpstr>STATES OF MATTER</vt:lpstr>
      <vt:lpstr>States of Matter</vt:lpstr>
      <vt:lpstr>States of Matter</vt:lpstr>
      <vt:lpstr>States of Matter</vt:lpstr>
      <vt:lpstr>Phase Changes</vt:lpstr>
      <vt:lpstr>PowerPoint Presentation</vt:lpstr>
      <vt:lpstr>Liquids and Solids</vt:lpstr>
      <vt:lpstr>Intramoelcular vs Intermolecular</vt:lpstr>
      <vt:lpstr>Intramolecular vs. Intermolecular Forces</vt:lpstr>
      <vt:lpstr>PowerPoint Presentation</vt:lpstr>
      <vt:lpstr>Flavors of Intermolecular Forces</vt:lpstr>
      <vt:lpstr>Ion-Dipole Forces</vt:lpstr>
      <vt:lpstr>Ion-Dipole Forces</vt:lpstr>
      <vt:lpstr>Flavors of Intermolecular Forces</vt:lpstr>
      <vt:lpstr>Dipole-Dipole Forces</vt:lpstr>
      <vt:lpstr>Dipole-Dipole Forces</vt:lpstr>
      <vt:lpstr>PowerPoint Presentation</vt:lpstr>
      <vt:lpstr>Flavors of Intermolecular Forces</vt:lpstr>
      <vt:lpstr>Hydrogen Bonding</vt:lpstr>
      <vt:lpstr>Hydrogen Bonding</vt:lpstr>
      <vt:lpstr>PowerPoint Presentation</vt:lpstr>
      <vt:lpstr>Hydrogen Bonding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Flavors of Intermolecular Forces</vt:lpstr>
      <vt:lpstr>Instantaneous or Induced Dipole</vt:lpstr>
      <vt:lpstr>Polarizability Trends</vt:lpstr>
      <vt:lpstr>Non-polar Molecules</vt:lpstr>
      <vt:lpstr>Induced Dipole Forces</vt:lpstr>
      <vt:lpstr>PowerPoint Presentation</vt:lpstr>
      <vt:lpstr>PowerPoint Presentation</vt:lpstr>
      <vt:lpstr>Gecko Wall Walking</vt:lpstr>
      <vt:lpstr>Flavors of Intermolecular Forces</vt:lpstr>
      <vt:lpstr>Intermolecular Forces</vt:lpstr>
      <vt:lpstr>PowerPoint Presentation</vt:lpstr>
      <vt:lpstr>Strength of Intermolecular Forces</vt:lpstr>
      <vt:lpstr>Strength of Intermolecular Forces</vt:lpstr>
      <vt:lpstr>PowerPoint Presentation</vt:lpstr>
      <vt:lpstr>Properties of liquids</vt:lpstr>
      <vt:lpstr>Surface Tension</vt:lpstr>
      <vt:lpstr>PowerPoint Presentation</vt:lpstr>
      <vt:lpstr>PowerPoint Presentation</vt:lpstr>
      <vt:lpstr>PowerPoint Presentation</vt:lpstr>
      <vt:lpstr>Properties of liquids</vt:lpstr>
      <vt:lpstr>PowerPoint Presentation</vt:lpstr>
      <vt:lpstr>Forces Involved in the Capillary Action</vt:lpstr>
      <vt:lpstr>Capillary Action</vt:lpstr>
      <vt:lpstr>PowerPoint Presentation</vt:lpstr>
      <vt:lpstr>Properties of liquids</vt:lpstr>
      <vt:lpstr>Viscosity</vt:lpstr>
      <vt:lpstr>Viscosity</vt:lpstr>
      <vt:lpstr>PowerPoint Presentation</vt:lpstr>
      <vt:lpstr>Properties of liquids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11: Intermolecular Forces and Liquids and Solids</dc:title>
  <dc:creator>Vastib</dc:creator>
  <cp:lastModifiedBy>Vastib</cp:lastModifiedBy>
  <cp:revision>60</cp:revision>
  <dcterms:created xsi:type="dcterms:W3CDTF">2015-01-06T23:42:48Z</dcterms:created>
  <dcterms:modified xsi:type="dcterms:W3CDTF">2019-01-10T21:45:16Z</dcterms:modified>
</cp:coreProperties>
</file>